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omments/comment3.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678" r:id="rId3"/>
    <p:sldMasterId id="2147483680" r:id="rId4"/>
    <p:sldMasterId id="2147483682" r:id="rId5"/>
    <p:sldMasterId id="2147483699" r:id="rId6"/>
  </p:sldMasterIdLst>
  <p:notesMasterIdLst>
    <p:notesMasterId r:id="rId86"/>
  </p:notesMasterIdLst>
  <p:handoutMasterIdLst>
    <p:handoutMasterId r:id="rId87"/>
  </p:handoutMasterIdLst>
  <p:sldIdLst>
    <p:sldId id="258" r:id="rId7"/>
    <p:sldId id="263" r:id="rId8"/>
    <p:sldId id="259" r:id="rId9"/>
    <p:sldId id="260" r:id="rId10"/>
    <p:sldId id="354" r:id="rId11"/>
    <p:sldId id="261" r:id="rId12"/>
    <p:sldId id="262" r:id="rId13"/>
    <p:sldId id="286" r:id="rId14"/>
    <p:sldId id="287" r:id="rId15"/>
    <p:sldId id="288" r:id="rId16"/>
    <p:sldId id="289" r:id="rId17"/>
    <p:sldId id="325" r:id="rId18"/>
    <p:sldId id="326" r:id="rId19"/>
    <p:sldId id="327" r:id="rId20"/>
    <p:sldId id="328" r:id="rId21"/>
    <p:sldId id="329" r:id="rId22"/>
    <p:sldId id="331" r:id="rId23"/>
    <p:sldId id="291" r:id="rId24"/>
    <p:sldId id="292" r:id="rId25"/>
    <p:sldId id="293" r:id="rId26"/>
    <p:sldId id="294" r:id="rId27"/>
    <p:sldId id="295" r:id="rId28"/>
    <p:sldId id="377" r:id="rId29"/>
    <p:sldId id="350" r:id="rId30"/>
    <p:sldId id="297" r:id="rId31"/>
    <p:sldId id="300" r:id="rId32"/>
    <p:sldId id="302" r:id="rId33"/>
    <p:sldId id="303" r:id="rId34"/>
    <p:sldId id="304" r:id="rId35"/>
    <p:sldId id="305" r:id="rId36"/>
    <p:sldId id="306" r:id="rId37"/>
    <p:sldId id="310" r:id="rId38"/>
    <p:sldId id="311" r:id="rId39"/>
    <p:sldId id="312" r:id="rId40"/>
    <p:sldId id="313" r:id="rId41"/>
    <p:sldId id="314" r:id="rId42"/>
    <p:sldId id="315" r:id="rId43"/>
    <p:sldId id="316" r:id="rId44"/>
    <p:sldId id="317" r:id="rId45"/>
    <p:sldId id="318" r:id="rId46"/>
    <p:sldId id="307" r:id="rId47"/>
    <p:sldId id="365" r:id="rId48"/>
    <p:sldId id="367" r:id="rId49"/>
    <p:sldId id="368" r:id="rId50"/>
    <p:sldId id="369" r:id="rId51"/>
    <p:sldId id="370" r:id="rId52"/>
    <p:sldId id="371" r:id="rId53"/>
    <p:sldId id="374" r:id="rId54"/>
    <p:sldId id="308" r:id="rId55"/>
    <p:sldId id="319" r:id="rId56"/>
    <p:sldId id="320" r:id="rId57"/>
    <p:sldId id="321" r:id="rId58"/>
    <p:sldId id="322" r:id="rId59"/>
    <p:sldId id="323" r:id="rId60"/>
    <p:sldId id="324" r:id="rId61"/>
    <p:sldId id="309" r:id="rId62"/>
    <p:sldId id="353" r:id="rId63"/>
    <p:sldId id="379" r:id="rId64"/>
    <p:sldId id="355" r:id="rId65"/>
    <p:sldId id="372" r:id="rId66"/>
    <p:sldId id="356" r:id="rId67"/>
    <p:sldId id="357" r:id="rId68"/>
    <p:sldId id="358" r:id="rId69"/>
    <p:sldId id="359" r:id="rId70"/>
    <p:sldId id="361" r:id="rId71"/>
    <p:sldId id="362" r:id="rId72"/>
    <p:sldId id="363" r:id="rId73"/>
    <p:sldId id="332" r:id="rId74"/>
    <p:sldId id="333" r:id="rId75"/>
    <p:sldId id="334" r:id="rId76"/>
    <p:sldId id="336" r:id="rId77"/>
    <p:sldId id="337" r:id="rId78"/>
    <p:sldId id="338" r:id="rId79"/>
    <p:sldId id="339" r:id="rId80"/>
    <p:sldId id="381" r:id="rId81"/>
    <p:sldId id="383" r:id="rId82"/>
    <p:sldId id="384" r:id="rId83"/>
    <p:sldId id="380" r:id="rId84"/>
    <p:sldId id="290" r:id="rId85"/>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ber DeNio, Monica" initials="SDM"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574F"/>
    <a:srgbClr val="10416A"/>
    <a:srgbClr val="C33B32"/>
    <a:srgbClr val="4E667B"/>
    <a:srgbClr val="7977C2"/>
    <a:srgbClr val="FF71EE"/>
    <a:srgbClr val="FF97F3"/>
    <a:srgbClr val="FF43E9"/>
    <a:srgbClr val="FFC0F7"/>
    <a:srgbClr val="B83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88" d="100"/>
          <a:sy n="88" d="100"/>
        </p:scale>
        <p:origin x="72" y="426"/>
      </p:cViewPr>
      <p:guideLst/>
    </p:cSldViewPr>
  </p:slideViewPr>
  <p:notesTextViewPr>
    <p:cViewPr>
      <p:scale>
        <a:sx n="1" d="1"/>
        <a:sy n="1" d="1"/>
      </p:scale>
      <p:origin x="0" y="0"/>
    </p:cViewPr>
  </p:notesTextViewPr>
  <p:sorterViewPr>
    <p:cViewPr>
      <p:scale>
        <a:sx n="6" d="25"/>
        <a:sy n="6" d="25"/>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handoutMaster" Target="handoutMasters/handout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1-20T13:40:14.613" idx="3">
    <p:pos x="10" y="10"/>
    <p:text>This slide is required if your session is AIA approved. Not sure if your session is AIA approved? Visit www.buildersshow.com/AIA and you will get a complete list of the AIA approved content at the IBS.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10-16T15:56:43.241" idx="15">
    <p:pos x="10" y="10"/>
    <p:text>This slide is required by NAHB and cannot be edited in any way.</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6-11-20T13:40:22.513" idx="4">
    <p:pos x="10" y="10"/>
    <p:text>This slide is required if your session is AIA approved and cannot be modified. Not sure if your session is AIA approved? Visit www.buildersshow.com/AIA and you will get a complete list of the AIA approved content at the IBS.</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6-11-23T12:05:23.353" idx="14">
    <p:pos x="10" y="10"/>
    <p:text>Your content lives on after your presentation! Please ensure your handouts are loaded to buildersshow.com by adding them to the IBS Speaker Harvester or stopping by the Speaker Ready Room, West 313, onsite and having a staff member assist you. Sessions that are recorded (some are audio only and some are video) can be found in the IBS On Demand library. PAID full-registrants (and speakers!) receive complimentary access to this library with their registration and will be emailed access details a couple of weeks after the show.</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7466" cy="466087"/>
          </a:xfrm>
          <a:prstGeom prst="rect">
            <a:avLst/>
          </a:prstGeom>
        </p:spPr>
        <p:txBody>
          <a:bodyPr vert="horz" lIns="91221" tIns="45610" rIns="91221" bIns="45610" rtlCol="0"/>
          <a:lstStyle>
            <a:lvl1pPr algn="l">
              <a:defRPr sz="1200"/>
            </a:lvl1pPr>
          </a:lstStyle>
          <a:p>
            <a:endParaRPr lang="en-US"/>
          </a:p>
        </p:txBody>
      </p:sp>
      <p:sp>
        <p:nvSpPr>
          <p:cNvPr id="3" name="Date Placeholder 2"/>
          <p:cNvSpPr>
            <a:spLocks noGrp="1"/>
          </p:cNvSpPr>
          <p:nvPr>
            <p:ph type="dt" sz="quarter" idx="1"/>
          </p:nvPr>
        </p:nvSpPr>
        <p:spPr>
          <a:xfrm>
            <a:off x="3955953" y="1"/>
            <a:ext cx="3027466" cy="466087"/>
          </a:xfrm>
          <a:prstGeom prst="rect">
            <a:avLst/>
          </a:prstGeom>
        </p:spPr>
        <p:txBody>
          <a:bodyPr vert="horz" lIns="91221" tIns="45610" rIns="91221" bIns="45610" rtlCol="0"/>
          <a:lstStyle>
            <a:lvl1pPr algn="r">
              <a:defRPr sz="1200"/>
            </a:lvl1pPr>
          </a:lstStyle>
          <a:p>
            <a:fld id="{20A21C07-E80C-4901-9CD0-C7B2A66F9633}" type="datetimeFigureOut">
              <a:rPr lang="en-US" smtClean="0"/>
              <a:t>1/8/2018</a:t>
            </a:fld>
            <a:endParaRPr lang="en-US"/>
          </a:p>
        </p:txBody>
      </p:sp>
      <p:sp>
        <p:nvSpPr>
          <p:cNvPr id="4" name="Footer Placeholder 3"/>
          <p:cNvSpPr>
            <a:spLocks noGrp="1"/>
          </p:cNvSpPr>
          <p:nvPr>
            <p:ph type="ftr" sz="quarter" idx="2"/>
          </p:nvPr>
        </p:nvSpPr>
        <p:spPr>
          <a:xfrm>
            <a:off x="1" y="8817613"/>
            <a:ext cx="3027466" cy="466087"/>
          </a:xfrm>
          <a:prstGeom prst="rect">
            <a:avLst/>
          </a:prstGeom>
        </p:spPr>
        <p:txBody>
          <a:bodyPr vert="horz" lIns="91221" tIns="45610" rIns="91221" bIns="45610" rtlCol="0" anchor="b"/>
          <a:lstStyle>
            <a:lvl1pPr algn="l">
              <a:defRPr sz="1200"/>
            </a:lvl1pPr>
          </a:lstStyle>
          <a:p>
            <a:endParaRPr lang="en-US"/>
          </a:p>
        </p:txBody>
      </p:sp>
      <p:sp>
        <p:nvSpPr>
          <p:cNvPr id="5" name="Slide Number Placeholder 4"/>
          <p:cNvSpPr>
            <a:spLocks noGrp="1"/>
          </p:cNvSpPr>
          <p:nvPr>
            <p:ph type="sldNum" sz="quarter" idx="3"/>
          </p:nvPr>
        </p:nvSpPr>
        <p:spPr>
          <a:xfrm>
            <a:off x="3955953" y="8817613"/>
            <a:ext cx="3027466" cy="466087"/>
          </a:xfrm>
          <a:prstGeom prst="rect">
            <a:avLst/>
          </a:prstGeom>
        </p:spPr>
        <p:txBody>
          <a:bodyPr vert="horz" lIns="91221" tIns="45610" rIns="91221" bIns="45610" rtlCol="0" anchor="b"/>
          <a:lstStyle>
            <a:lvl1pPr algn="r">
              <a:defRPr sz="1200"/>
            </a:lvl1pPr>
          </a:lstStyle>
          <a:p>
            <a:fld id="{9034EEEA-3C90-4B66-A1AC-6B9FF33B44F3}" type="slidenum">
              <a:rPr lang="en-US" smtClean="0"/>
              <a:t>‹#›</a:t>
            </a:fld>
            <a:endParaRPr lang="en-US"/>
          </a:p>
        </p:txBody>
      </p:sp>
    </p:spTree>
    <p:extLst>
      <p:ext uri="{BB962C8B-B14F-4D97-AF65-F5344CB8AC3E}">
        <p14:creationId xmlns:p14="http://schemas.microsoft.com/office/powerpoint/2010/main" val="834405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8"/>
          </a:xfrm>
          <a:prstGeom prst="rect">
            <a:avLst/>
          </a:prstGeom>
        </p:spPr>
        <p:txBody>
          <a:bodyPr vert="horz" lIns="92952" tIns="46476" rIns="92952" bIns="46476" rtlCol="0"/>
          <a:lstStyle>
            <a:lvl1pPr algn="l">
              <a:defRPr sz="1200"/>
            </a:lvl1pPr>
          </a:lstStyle>
          <a:p>
            <a:endParaRPr lang="en-US"/>
          </a:p>
        </p:txBody>
      </p:sp>
      <p:sp>
        <p:nvSpPr>
          <p:cNvPr id="3" name="Date Placeholder 2"/>
          <p:cNvSpPr>
            <a:spLocks noGrp="1"/>
          </p:cNvSpPr>
          <p:nvPr>
            <p:ph type="dt" idx="1"/>
          </p:nvPr>
        </p:nvSpPr>
        <p:spPr>
          <a:xfrm>
            <a:off x="3956552" y="0"/>
            <a:ext cx="3026833" cy="465798"/>
          </a:xfrm>
          <a:prstGeom prst="rect">
            <a:avLst/>
          </a:prstGeom>
        </p:spPr>
        <p:txBody>
          <a:bodyPr vert="horz" lIns="92952" tIns="46476" rIns="92952" bIns="46476" rtlCol="0"/>
          <a:lstStyle>
            <a:lvl1pPr algn="r">
              <a:defRPr sz="1200"/>
            </a:lvl1pPr>
          </a:lstStyle>
          <a:p>
            <a:fld id="{9A19E68A-64E6-4EFE-A161-493E97D67711}" type="datetimeFigureOut">
              <a:rPr lang="en-US" smtClean="0"/>
              <a:t>1/8/2018</a:t>
            </a:fld>
            <a:endParaRPr lang="en-US"/>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52" tIns="46476" rIns="92952" bIns="46476" rtlCol="0" anchor="ctr"/>
          <a:lstStyle/>
          <a:p>
            <a:endParaRPr lang="en-US"/>
          </a:p>
        </p:txBody>
      </p:sp>
      <p:sp>
        <p:nvSpPr>
          <p:cNvPr id="5" name="Notes Placeholder 4"/>
          <p:cNvSpPr>
            <a:spLocks noGrp="1"/>
          </p:cNvSpPr>
          <p:nvPr>
            <p:ph type="body" sz="quarter" idx="3"/>
          </p:nvPr>
        </p:nvSpPr>
        <p:spPr>
          <a:xfrm>
            <a:off x="698501" y="4467781"/>
            <a:ext cx="5588000" cy="3655457"/>
          </a:xfrm>
          <a:prstGeom prst="rect">
            <a:avLst/>
          </a:prstGeom>
        </p:spPr>
        <p:txBody>
          <a:bodyPr vert="horz" lIns="92952" tIns="46476" rIns="92952" bIns="4647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5"/>
            <a:ext cx="3026833" cy="465797"/>
          </a:xfrm>
          <a:prstGeom prst="rect">
            <a:avLst/>
          </a:prstGeom>
        </p:spPr>
        <p:txBody>
          <a:bodyPr vert="horz" lIns="92952" tIns="46476" rIns="92952" bIns="46476" rtlCol="0" anchor="b"/>
          <a:lstStyle>
            <a:lvl1pPr algn="l">
              <a:defRPr sz="1200"/>
            </a:lvl1pPr>
          </a:lstStyle>
          <a:p>
            <a:endParaRPr lang="en-US"/>
          </a:p>
        </p:txBody>
      </p:sp>
      <p:sp>
        <p:nvSpPr>
          <p:cNvPr id="7" name="Slide Number Placeholder 6"/>
          <p:cNvSpPr>
            <a:spLocks noGrp="1"/>
          </p:cNvSpPr>
          <p:nvPr>
            <p:ph type="sldNum" sz="quarter" idx="5"/>
          </p:nvPr>
        </p:nvSpPr>
        <p:spPr>
          <a:xfrm>
            <a:off x="3956552" y="8817905"/>
            <a:ext cx="3026833" cy="465797"/>
          </a:xfrm>
          <a:prstGeom prst="rect">
            <a:avLst/>
          </a:prstGeom>
        </p:spPr>
        <p:txBody>
          <a:bodyPr vert="horz" lIns="92952" tIns="46476" rIns="92952" bIns="46476" rtlCol="0" anchor="b"/>
          <a:lstStyle>
            <a:lvl1pPr algn="r">
              <a:defRPr sz="1200"/>
            </a:lvl1pPr>
          </a:lstStyle>
          <a:p>
            <a:fld id="{C9CC9D76-A11A-4218-A31D-E06A73D58C5F}" type="slidenum">
              <a:rPr lang="en-US" smtClean="0"/>
              <a:t>‹#›</a:t>
            </a:fld>
            <a:endParaRPr lang="en-US"/>
          </a:p>
        </p:txBody>
      </p:sp>
    </p:spTree>
    <p:extLst>
      <p:ext uri="{BB962C8B-B14F-4D97-AF65-F5344CB8AC3E}">
        <p14:creationId xmlns:p14="http://schemas.microsoft.com/office/powerpoint/2010/main" val="121029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8559099" indent="-38094337">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1905" indent="-232381">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6667" indent="-232381">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1428" indent="-232381">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56190" indent="-232381" defTabSz="46476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20952" indent="-232381" defTabSz="46476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85714" indent="-232381" defTabSz="46476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50476" indent="-232381" defTabSz="46476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464762" fontAlgn="base">
              <a:spcBef>
                <a:spcPct val="0"/>
              </a:spcBef>
              <a:spcAft>
                <a:spcPct val="0"/>
              </a:spcAft>
              <a:defRPr/>
            </a:pPr>
            <a:fld id="{97337FD0-EB71-4D5D-954B-E99A5955DBA5}" type="slidenum">
              <a:rPr lang="en-US" altLang="en-US">
                <a:solidFill>
                  <a:prstClr val="black"/>
                </a:solidFill>
              </a:rPr>
              <a:pPr defTabSz="464762" fontAlgn="base">
                <a:spcBef>
                  <a:spcPct val="0"/>
                </a:spcBef>
                <a:spcAft>
                  <a:spcPct val="0"/>
                </a:spcAft>
                <a:defRPr/>
              </a:pPr>
              <a:t>7</a:t>
            </a:fld>
            <a:endParaRPr lang="en-US" altLang="en-US">
              <a:solidFill>
                <a:prstClr val="black"/>
              </a:solidFill>
            </a:endParaRPr>
          </a:p>
        </p:txBody>
      </p:sp>
    </p:spTree>
    <p:extLst>
      <p:ext uri="{BB962C8B-B14F-4D97-AF65-F5344CB8AC3E}">
        <p14:creationId xmlns:p14="http://schemas.microsoft.com/office/powerpoint/2010/main" val="1559969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smtClean="0"/>
              <a:t>Blanco Vista, San Marcos, TX</a:t>
            </a:r>
            <a:endParaRPr lang="en-US" dirty="0"/>
          </a:p>
        </p:txBody>
      </p:sp>
      <p:sp>
        <p:nvSpPr>
          <p:cNvPr id="4" name="Slide Number Placeholder 3"/>
          <p:cNvSpPr>
            <a:spLocks noGrp="1"/>
          </p:cNvSpPr>
          <p:nvPr>
            <p:ph type="sldNum" sz="quarter" idx="10"/>
          </p:nvPr>
        </p:nvSpPr>
        <p:spPr/>
        <p:txBody>
          <a:bodyPr/>
          <a:lstStyle/>
          <a:p>
            <a:fld id="{F21B1B24-9B5F-43D6-8E3D-F68262E2136B}" type="slidenum">
              <a:rPr lang="en-US" smtClean="0"/>
              <a:t>34</a:t>
            </a:fld>
            <a:endParaRPr lang="en-US"/>
          </a:p>
        </p:txBody>
      </p:sp>
    </p:spTree>
    <p:extLst>
      <p:ext uri="{BB962C8B-B14F-4D97-AF65-F5344CB8AC3E}">
        <p14:creationId xmlns:p14="http://schemas.microsoft.com/office/powerpoint/2010/main" val="117116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Efficient plan with lots of bells and whistles – </a:t>
            </a:r>
          </a:p>
          <a:p>
            <a:pPr marL="174286" indent="-174286">
              <a:buFont typeface="Arial" panose="020B0604020202020204" pitchFamily="34" charset="0"/>
              <a:buChar char="•"/>
            </a:pPr>
            <a:r>
              <a:rPr lang="en-US" sz="1000" dirty="0">
                <a:latin typeface="Tahoma" pitchFamily="34" charset="0"/>
              </a:rPr>
              <a:t>telescoping doors that open up the home to wonderful outdoor living</a:t>
            </a:r>
          </a:p>
          <a:p>
            <a:pPr marL="174286" indent="-174286">
              <a:buFont typeface="Arial" panose="020B0604020202020204" pitchFamily="34" charset="0"/>
              <a:buChar char="•"/>
            </a:pPr>
            <a:r>
              <a:rPr lang="en-US" sz="1000" dirty="0">
                <a:latin typeface="Tahoma" pitchFamily="34" charset="0"/>
              </a:rPr>
              <a:t>Huge master bath with walk-in shower</a:t>
            </a:r>
          </a:p>
          <a:p>
            <a:pPr marL="174286" indent="-174286">
              <a:buFont typeface="Arial" panose="020B0604020202020204" pitchFamily="34" charset="0"/>
              <a:buChar char="•"/>
            </a:pPr>
            <a:r>
              <a:rPr lang="en-US" sz="1000" dirty="0">
                <a:latin typeface="Tahoma" pitchFamily="34" charset="0"/>
              </a:rPr>
              <a:t>Pocket study at entry</a:t>
            </a:r>
          </a:p>
          <a:p>
            <a:endParaRPr lang="en-US" sz="1000" dirty="0">
              <a:latin typeface="Tahoma" pitchFamily="34" charset="0"/>
            </a:endParaRPr>
          </a:p>
        </p:txBody>
      </p:sp>
    </p:spTree>
    <p:extLst>
      <p:ext uri="{BB962C8B-B14F-4D97-AF65-F5344CB8AC3E}">
        <p14:creationId xmlns:p14="http://schemas.microsoft.com/office/powerpoint/2010/main" val="3989744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Foyer with pocket study and barn door – white oak wide plank flooring.  Pop-up ceiling with skylight, board and batten and multi-tiered light fixture</a:t>
            </a:r>
          </a:p>
          <a:p>
            <a:r>
              <a:rPr lang="en-US" sz="1000" dirty="0">
                <a:latin typeface="Tahoma" pitchFamily="34" charset="0"/>
              </a:rPr>
              <a:t>Hard surface flooring throughout</a:t>
            </a:r>
          </a:p>
          <a:p>
            <a:endParaRPr lang="en-US" sz="1000" dirty="0">
              <a:latin typeface="Tahoma" pitchFamily="34" charset="0"/>
            </a:endParaRPr>
          </a:p>
        </p:txBody>
      </p:sp>
    </p:spTree>
    <p:extLst>
      <p:ext uri="{BB962C8B-B14F-4D97-AF65-F5344CB8AC3E}">
        <p14:creationId xmlns:p14="http://schemas.microsoft.com/office/powerpoint/2010/main" val="480925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Wide open floor plan – painted brick wall</a:t>
            </a:r>
          </a:p>
          <a:p>
            <a:endParaRPr lang="en-US" sz="1000" dirty="0">
              <a:latin typeface="Tahoma" pitchFamily="34" charset="0"/>
            </a:endParaRPr>
          </a:p>
        </p:txBody>
      </p:sp>
    </p:spTree>
    <p:extLst>
      <p:ext uri="{BB962C8B-B14F-4D97-AF65-F5344CB8AC3E}">
        <p14:creationId xmlns:p14="http://schemas.microsoft.com/office/powerpoint/2010/main" val="243601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Gourmet kitchen with a raised dogfood caddy</a:t>
            </a:r>
          </a:p>
          <a:p>
            <a:endParaRPr lang="en-US" sz="1000" dirty="0">
              <a:latin typeface="Tahoma" pitchFamily="34" charset="0"/>
            </a:endParaRPr>
          </a:p>
        </p:txBody>
      </p:sp>
    </p:spTree>
    <p:extLst>
      <p:ext uri="{BB962C8B-B14F-4D97-AF65-F5344CB8AC3E}">
        <p14:creationId xmlns:p14="http://schemas.microsoft.com/office/powerpoint/2010/main" val="1891294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smtClean="0"/>
              <a:t>Master bedroom with simple batten on bed wall</a:t>
            </a:r>
            <a:endParaRPr lang="en-US" dirty="0"/>
          </a:p>
        </p:txBody>
      </p:sp>
      <p:sp>
        <p:nvSpPr>
          <p:cNvPr id="4" name="Slide Number Placeholder 3"/>
          <p:cNvSpPr>
            <a:spLocks noGrp="1"/>
          </p:cNvSpPr>
          <p:nvPr>
            <p:ph type="sldNum" sz="quarter" idx="10"/>
          </p:nvPr>
        </p:nvSpPr>
        <p:spPr/>
        <p:txBody>
          <a:bodyPr/>
          <a:lstStyle/>
          <a:p>
            <a:fld id="{F21B1B24-9B5F-43D6-8E3D-F68262E2136B}" type="slidenum">
              <a:rPr lang="en-US" smtClean="0"/>
              <a:t>39</a:t>
            </a:fld>
            <a:endParaRPr lang="en-US"/>
          </a:p>
        </p:txBody>
      </p:sp>
    </p:spTree>
    <p:extLst>
      <p:ext uri="{BB962C8B-B14F-4D97-AF65-F5344CB8AC3E}">
        <p14:creationId xmlns:p14="http://schemas.microsoft.com/office/powerpoint/2010/main" val="232927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Master bath with huge walk-in shower</a:t>
            </a:r>
          </a:p>
          <a:p>
            <a:endParaRPr lang="en-US" sz="1000" dirty="0">
              <a:latin typeface="Tahoma" pitchFamily="34" charset="0"/>
            </a:endParaRPr>
          </a:p>
        </p:txBody>
      </p:sp>
    </p:spTree>
    <p:extLst>
      <p:ext uri="{BB962C8B-B14F-4D97-AF65-F5344CB8AC3E}">
        <p14:creationId xmlns:p14="http://schemas.microsoft.com/office/powerpoint/2010/main" val="387018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Native Texas stone</a:t>
            </a:r>
          </a:p>
          <a:p>
            <a:endParaRPr lang="en-US" sz="1000" dirty="0">
              <a:latin typeface="Tahoma" pitchFamily="34" charset="0"/>
            </a:endParaRPr>
          </a:p>
        </p:txBody>
      </p:sp>
    </p:spTree>
    <p:extLst>
      <p:ext uri="{BB962C8B-B14F-4D97-AF65-F5344CB8AC3E}">
        <p14:creationId xmlns:p14="http://schemas.microsoft.com/office/powerpoint/2010/main" val="2905151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The entertainers</a:t>
            </a:r>
          </a:p>
          <a:p>
            <a:endParaRPr lang="en-US" sz="1000" dirty="0">
              <a:latin typeface="Tahoma" pitchFamily="34" charset="0"/>
            </a:endParaRPr>
          </a:p>
        </p:txBody>
      </p:sp>
    </p:spTree>
    <p:extLst>
      <p:ext uri="{BB962C8B-B14F-4D97-AF65-F5344CB8AC3E}">
        <p14:creationId xmlns:p14="http://schemas.microsoft.com/office/powerpoint/2010/main" val="102197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This large utility room is accessible through a master closet.  We had plenty of room to create a craft space increasing the value of the room.  Attractive, ambient lighting is important</a:t>
            </a:r>
          </a:p>
          <a:p>
            <a:endParaRPr lang="en-US" sz="1000" dirty="0">
              <a:latin typeface="Tahoma" pitchFamily="34" charset="0"/>
            </a:endParaRPr>
          </a:p>
        </p:txBody>
      </p:sp>
    </p:spTree>
    <p:extLst>
      <p:ext uri="{BB962C8B-B14F-4D97-AF65-F5344CB8AC3E}">
        <p14:creationId xmlns:p14="http://schemas.microsoft.com/office/powerpoint/2010/main" val="23278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889">
              <a:defRPr>
                <a:solidFill>
                  <a:schemeClr val="tx1"/>
                </a:solidFill>
                <a:latin typeface="Gill Sans MT Condensed" panose="020B0506020104020203" pitchFamily="34" charset="0"/>
              </a:defRPr>
            </a:lvl1pPr>
            <a:lvl2pPr marL="760080" indent="-292090" defTabSz="948889">
              <a:defRPr>
                <a:solidFill>
                  <a:schemeClr val="tx1"/>
                </a:solidFill>
                <a:latin typeface="Gill Sans MT Condensed" panose="020B0506020104020203" pitchFamily="34" charset="0"/>
              </a:defRPr>
            </a:lvl2pPr>
            <a:lvl3pPr marL="1169974" indent="-233995" defTabSz="948889">
              <a:defRPr>
                <a:solidFill>
                  <a:schemeClr val="tx1"/>
                </a:solidFill>
                <a:latin typeface="Gill Sans MT Condensed" panose="020B0506020104020203" pitchFamily="34" charset="0"/>
              </a:defRPr>
            </a:lvl3pPr>
            <a:lvl4pPr marL="1639577" indent="-233995" defTabSz="948889">
              <a:defRPr>
                <a:solidFill>
                  <a:schemeClr val="tx1"/>
                </a:solidFill>
                <a:latin typeface="Gill Sans MT Condensed" panose="020B0506020104020203" pitchFamily="34" charset="0"/>
              </a:defRPr>
            </a:lvl4pPr>
            <a:lvl5pPr marL="2107567" indent="-233995" defTabSz="948889">
              <a:defRPr>
                <a:solidFill>
                  <a:schemeClr val="tx1"/>
                </a:solidFill>
                <a:latin typeface="Gill Sans MT Condensed" panose="020B0506020104020203" pitchFamily="34" charset="0"/>
              </a:defRPr>
            </a:lvl5pPr>
            <a:lvl6pPr marL="2572328" indent="-233995" defTabSz="948889" eaLnBrk="0" fontAlgn="base" hangingPunct="0">
              <a:spcBef>
                <a:spcPct val="0"/>
              </a:spcBef>
              <a:spcAft>
                <a:spcPct val="0"/>
              </a:spcAft>
              <a:defRPr>
                <a:solidFill>
                  <a:schemeClr val="tx1"/>
                </a:solidFill>
                <a:latin typeface="Gill Sans MT Condensed" panose="020B0506020104020203" pitchFamily="34" charset="0"/>
              </a:defRPr>
            </a:lvl6pPr>
            <a:lvl7pPr marL="3037089" indent="-233995" defTabSz="948889" eaLnBrk="0" fontAlgn="base" hangingPunct="0">
              <a:spcBef>
                <a:spcPct val="0"/>
              </a:spcBef>
              <a:spcAft>
                <a:spcPct val="0"/>
              </a:spcAft>
              <a:defRPr>
                <a:solidFill>
                  <a:schemeClr val="tx1"/>
                </a:solidFill>
                <a:latin typeface="Gill Sans MT Condensed" panose="020B0506020104020203" pitchFamily="34" charset="0"/>
              </a:defRPr>
            </a:lvl7pPr>
            <a:lvl8pPr marL="3501851" indent="-233995" defTabSz="948889" eaLnBrk="0" fontAlgn="base" hangingPunct="0">
              <a:spcBef>
                <a:spcPct val="0"/>
              </a:spcBef>
              <a:spcAft>
                <a:spcPct val="0"/>
              </a:spcAft>
              <a:defRPr>
                <a:solidFill>
                  <a:schemeClr val="tx1"/>
                </a:solidFill>
                <a:latin typeface="Gill Sans MT Condensed" panose="020B0506020104020203" pitchFamily="34" charset="0"/>
              </a:defRPr>
            </a:lvl8pPr>
            <a:lvl9pPr marL="3966613" indent="-233995" defTabSz="948889" eaLnBrk="0" fontAlgn="base" hangingPunct="0">
              <a:spcBef>
                <a:spcPct val="0"/>
              </a:spcBef>
              <a:spcAft>
                <a:spcPct val="0"/>
              </a:spcAft>
              <a:defRPr>
                <a:solidFill>
                  <a:schemeClr val="tx1"/>
                </a:solidFill>
                <a:latin typeface="Gill Sans MT Condensed" panose="020B0506020104020203" pitchFamily="34" charset="0"/>
              </a:defRPr>
            </a:lvl9pPr>
          </a:lstStyle>
          <a:p>
            <a:fld id="{9F323D2A-2D70-4BBE-A5EB-A319F31DE289}" type="slidenum">
              <a:rPr lang="en-US" altLang="en-US">
                <a:solidFill>
                  <a:srgbClr val="000000"/>
                </a:solidFill>
              </a:rPr>
              <a:pPr/>
              <a:t>12</a:t>
            </a:fld>
            <a:endParaRPr lang="en-US" altLang="en-US">
              <a:solidFill>
                <a:srgbClr val="000000"/>
              </a:solidFill>
            </a:endParaRPr>
          </a:p>
        </p:txBody>
      </p:sp>
      <p:sp>
        <p:nvSpPr>
          <p:cNvPr id="33795" name="Rectangle 2"/>
          <p:cNvSpPr>
            <a:spLocks noGrp="1" noRot="1" noChangeAspect="1" noChangeArrowheads="1" noTextEdit="1"/>
          </p:cNvSpPr>
          <p:nvPr>
            <p:ph type="sldImg"/>
          </p:nvPr>
        </p:nvSpPr>
        <p:spPr>
          <a:xfrm>
            <a:off x="398463" y="695325"/>
            <a:ext cx="6188075" cy="3481388"/>
          </a:xfrm>
          <a:ln/>
        </p:spPr>
      </p:sp>
      <p:sp>
        <p:nvSpPr>
          <p:cNvPr id="33796" name="Rectangle 3"/>
          <p:cNvSpPr>
            <a:spLocks noGrp="1" noChangeArrowheads="1"/>
          </p:cNvSpPr>
          <p:nvPr>
            <p:ph type="body" idx="1"/>
          </p:nvPr>
        </p:nvSpPr>
        <p:spPr>
          <a:xfrm>
            <a:off x="721137" y="4479064"/>
            <a:ext cx="5765859" cy="42759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t>The oldest of the baby boomers went to Woodstock and the youngest voted for Reagan – very diverse and its important to embrace the diversity</a:t>
            </a:r>
          </a:p>
        </p:txBody>
      </p:sp>
    </p:spTree>
    <p:extLst>
      <p:ext uri="{BB962C8B-B14F-4D97-AF65-F5344CB8AC3E}">
        <p14:creationId xmlns:p14="http://schemas.microsoft.com/office/powerpoint/2010/main" val="3254653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Ambient and task lighting are an important feature for this mark</a:t>
            </a:r>
          </a:p>
          <a:p>
            <a:r>
              <a:rPr lang="en-US" sz="1000" dirty="0">
                <a:latin typeface="Tahoma" pitchFamily="34" charset="0"/>
              </a:rPr>
              <a:t>Formal and informal living areas are appealing for entertaining large groups of people as well as for giving occupants some personal spaces</a:t>
            </a:r>
          </a:p>
          <a:p>
            <a:endParaRPr lang="en-US" sz="1000" dirty="0">
              <a:latin typeface="Tahoma" pitchFamily="34" charset="0"/>
            </a:endParaRPr>
          </a:p>
        </p:txBody>
      </p:sp>
    </p:spTree>
    <p:extLst>
      <p:ext uri="{BB962C8B-B14F-4D97-AF65-F5344CB8AC3E}">
        <p14:creationId xmlns:p14="http://schemas.microsoft.com/office/powerpoint/2010/main" val="206585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Glamorous master bedroom - Hard surface flooring throughout – small details like trim and accent paint are affordable ways to bring a room to life</a:t>
            </a:r>
          </a:p>
          <a:p>
            <a:endParaRPr lang="en-US" sz="1000" dirty="0">
              <a:latin typeface="Tahoma" pitchFamily="34" charset="0"/>
            </a:endParaRPr>
          </a:p>
        </p:txBody>
      </p:sp>
    </p:spTree>
    <p:extLst>
      <p:ext uri="{BB962C8B-B14F-4D97-AF65-F5344CB8AC3E}">
        <p14:creationId xmlns:p14="http://schemas.microsoft.com/office/powerpoint/2010/main" val="2303522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smtClean="0"/>
              <a:t>Large</a:t>
            </a:r>
            <a:r>
              <a:rPr lang="en-US" baseline="0" dirty="0" smtClean="0"/>
              <a:t> mirrors help to brighten the bath – tub inside the shower is a trend better left to other markets – too difficult to maintain</a:t>
            </a:r>
            <a:endParaRPr lang="en-US" dirty="0"/>
          </a:p>
        </p:txBody>
      </p:sp>
      <p:sp>
        <p:nvSpPr>
          <p:cNvPr id="4" name="Slide Number Placeholder 3"/>
          <p:cNvSpPr>
            <a:spLocks noGrp="1"/>
          </p:cNvSpPr>
          <p:nvPr>
            <p:ph type="sldNum" sz="quarter" idx="10"/>
          </p:nvPr>
        </p:nvSpPr>
        <p:spPr/>
        <p:txBody>
          <a:bodyPr/>
          <a:lstStyle/>
          <a:p>
            <a:fld id="{F21B1B24-9B5F-43D6-8E3D-F68262E2136B}" type="slidenum">
              <a:rPr lang="en-US" smtClean="0"/>
              <a:t>55</a:t>
            </a:fld>
            <a:endParaRPr lang="en-US"/>
          </a:p>
        </p:txBody>
      </p:sp>
    </p:spTree>
    <p:extLst>
      <p:ext uri="{BB962C8B-B14F-4D97-AF65-F5344CB8AC3E}">
        <p14:creationId xmlns:p14="http://schemas.microsoft.com/office/powerpoint/2010/main" val="344174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err="1">
                <a:latin typeface="Tahoma" pitchFamily="34" charset="0"/>
              </a:rPr>
              <a:t>Demonstating</a:t>
            </a:r>
            <a:r>
              <a:rPr lang="en-US" sz="1000" dirty="0">
                <a:latin typeface="Tahoma" pitchFamily="34" charset="0"/>
              </a:rPr>
              <a:t> options – </a:t>
            </a:r>
          </a:p>
          <a:p>
            <a:r>
              <a:rPr lang="en-US" sz="1000" dirty="0">
                <a:latin typeface="Tahoma" pitchFamily="34" charset="0"/>
              </a:rPr>
              <a:t>‘art</a:t>
            </a:r>
          </a:p>
          <a:p>
            <a:endParaRPr lang="en-US" sz="1000" dirty="0">
              <a:latin typeface="Tahoma" pitchFamily="34" charset="0"/>
            </a:endParaRPr>
          </a:p>
          <a:p>
            <a:r>
              <a:rPr lang="en-US" sz="1000" dirty="0">
                <a:latin typeface="Tahoma" pitchFamily="34" charset="0"/>
              </a:rPr>
              <a:t>Demonstrating options – “art” on right is a smile provoking narrative – Pets </a:t>
            </a:r>
            <a:r>
              <a:rPr lang="en-US" sz="1000">
                <a:latin typeface="Tahoma" pitchFamily="34" charset="0"/>
              </a:rPr>
              <a:t>are People </a:t>
            </a:r>
            <a:r>
              <a:rPr lang="en-US" sz="1000" dirty="0">
                <a:latin typeface="Tahoma" pitchFamily="34" charset="0"/>
              </a:rPr>
              <a:t>too!</a:t>
            </a:r>
          </a:p>
          <a:p>
            <a:endParaRPr lang="en-US" sz="1000" dirty="0">
              <a:latin typeface="Tahoma" pitchFamily="34" charset="0"/>
            </a:endParaRPr>
          </a:p>
        </p:txBody>
      </p:sp>
    </p:spTree>
    <p:extLst>
      <p:ext uri="{BB962C8B-B14F-4D97-AF65-F5344CB8AC3E}">
        <p14:creationId xmlns:p14="http://schemas.microsoft.com/office/powerpoint/2010/main" val="2060498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Kitchens – the most important room in the house?</a:t>
            </a:r>
          </a:p>
          <a:p>
            <a:r>
              <a:rPr lang="en-US" sz="1000" dirty="0">
                <a:latin typeface="Tahoma" pitchFamily="34" charset="0"/>
              </a:rPr>
              <a:t>Ambient and task lighting</a:t>
            </a:r>
          </a:p>
          <a:p>
            <a:r>
              <a:rPr lang="en-US" sz="1000" dirty="0">
                <a:latin typeface="Tahoma" pitchFamily="34" charset="0"/>
              </a:rPr>
              <a:t>Two tier island </a:t>
            </a:r>
          </a:p>
          <a:p>
            <a:endParaRPr lang="en-US" sz="1000" dirty="0">
              <a:latin typeface="Tahoma" pitchFamily="34" charset="0"/>
            </a:endParaRPr>
          </a:p>
          <a:p>
            <a:endParaRPr lang="en-US" sz="1000" dirty="0">
              <a:latin typeface="Tahoma" pitchFamily="34" charset="0"/>
            </a:endParaRPr>
          </a:p>
        </p:txBody>
      </p:sp>
    </p:spTree>
    <p:extLst>
      <p:ext uri="{BB962C8B-B14F-4D97-AF65-F5344CB8AC3E}">
        <p14:creationId xmlns:p14="http://schemas.microsoft.com/office/powerpoint/2010/main" val="1249253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Kitchens – the most important room in the house?  </a:t>
            </a:r>
          </a:p>
          <a:p>
            <a:r>
              <a:rPr lang="en-US" sz="1000" dirty="0">
                <a:latin typeface="Tahoma" pitchFamily="34" charset="0"/>
              </a:rPr>
              <a:t>According to an NAHB 55+ consumer </a:t>
            </a:r>
            <a:r>
              <a:rPr lang="en-US" sz="1000" dirty="0" err="1">
                <a:latin typeface="Tahoma" pitchFamily="34" charset="0"/>
              </a:rPr>
              <a:t>surney</a:t>
            </a:r>
            <a:r>
              <a:rPr lang="en-US" sz="1000" dirty="0">
                <a:latin typeface="Tahoma" pitchFamily="34" charset="0"/>
              </a:rPr>
              <a:t> 73% preferred a kitchen/family room that was completely open or visually open</a:t>
            </a:r>
          </a:p>
          <a:p>
            <a:endParaRPr lang="en-US" sz="1000" dirty="0">
              <a:latin typeface="Tahoma" pitchFamily="34" charset="0"/>
            </a:endParaRPr>
          </a:p>
        </p:txBody>
      </p:sp>
    </p:spTree>
    <p:extLst>
      <p:ext uri="{BB962C8B-B14F-4D97-AF65-F5344CB8AC3E}">
        <p14:creationId xmlns:p14="http://schemas.microsoft.com/office/powerpoint/2010/main" val="820027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latin typeface="Tahoma" pitchFamily="34" charset="0"/>
            </a:endParaRPr>
          </a:p>
        </p:txBody>
      </p:sp>
    </p:spTree>
    <p:extLst>
      <p:ext uri="{BB962C8B-B14F-4D97-AF65-F5344CB8AC3E}">
        <p14:creationId xmlns:p14="http://schemas.microsoft.com/office/powerpoint/2010/main" val="447577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latin typeface="Tahoma" pitchFamily="34" charset="0"/>
            </a:endParaRPr>
          </a:p>
        </p:txBody>
      </p:sp>
    </p:spTree>
    <p:extLst>
      <p:ext uri="{BB962C8B-B14F-4D97-AF65-F5344CB8AC3E}">
        <p14:creationId xmlns:p14="http://schemas.microsoft.com/office/powerpoint/2010/main" val="2315558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Kitchens – the most important room in the house?</a:t>
            </a:r>
          </a:p>
          <a:p>
            <a:endParaRPr lang="en-US" sz="1000" dirty="0">
              <a:latin typeface="Tahoma" pitchFamily="34" charset="0"/>
            </a:endParaRPr>
          </a:p>
        </p:txBody>
      </p:sp>
    </p:spTree>
    <p:extLst>
      <p:ext uri="{BB962C8B-B14F-4D97-AF65-F5344CB8AC3E}">
        <p14:creationId xmlns:p14="http://schemas.microsoft.com/office/powerpoint/2010/main" val="4223126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latin typeface="Tahoma" pitchFamily="34" charset="0"/>
            </a:endParaRPr>
          </a:p>
        </p:txBody>
      </p:sp>
    </p:spTree>
    <p:extLst>
      <p:ext uri="{BB962C8B-B14F-4D97-AF65-F5344CB8AC3E}">
        <p14:creationId xmlns:p14="http://schemas.microsoft.com/office/powerpoint/2010/main" val="88998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Age preferred community with four distinctive architectural styles</a:t>
            </a:r>
          </a:p>
          <a:p>
            <a:endParaRPr lang="en-US" sz="1000" dirty="0">
              <a:latin typeface="Tahoma" pitchFamily="34" charset="0"/>
            </a:endParaRPr>
          </a:p>
        </p:txBody>
      </p:sp>
    </p:spTree>
    <p:extLst>
      <p:ext uri="{BB962C8B-B14F-4D97-AF65-F5344CB8AC3E}">
        <p14:creationId xmlns:p14="http://schemas.microsoft.com/office/powerpoint/2010/main" val="372062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smtClean="0"/>
              <a:t>2 bedroom, open</a:t>
            </a:r>
            <a:r>
              <a:rPr lang="en-US" baseline="0" dirty="0" smtClean="0"/>
              <a:t> living, flex space for storage or doggie condo etc.</a:t>
            </a:r>
            <a:endParaRPr lang="en-US" dirty="0"/>
          </a:p>
        </p:txBody>
      </p:sp>
      <p:sp>
        <p:nvSpPr>
          <p:cNvPr id="4" name="Slide Number Placeholder 3"/>
          <p:cNvSpPr>
            <a:spLocks noGrp="1"/>
          </p:cNvSpPr>
          <p:nvPr>
            <p:ph type="sldNum" sz="quarter" idx="10"/>
          </p:nvPr>
        </p:nvSpPr>
        <p:spPr/>
        <p:txBody>
          <a:bodyPr/>
          <a:lstStyle/>
          <a:p>
            <a:fld id="{F21B1B24-9B5F-43D6-8E3D-F68262E2136B}" type="slidenum">
              <a:rPr lang="en-US" smtClean="0"/>
              <a:t>14</a:t>
            </a:fld>
            <a:endParaRPr lang="en-US"/>
          </a:p>
        </p:txBody>
      </p:sp>
    </p:spTree>
    <p:extLst>
      <p:ext uri="{BB962C8B-B14F-4D97-AF65-F5344CB8AC3E}">
        <p14:creationId xmlns:p14="http://schemas.microsoft.com/office/powerpoint/2010/main" val="240281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Emotion is a large factor in the home buying market so reasonable upgrades are important to showcase</a:t>
            </a:r>
          </a:p>
        </p:txBody>
      </p:sp>
    </p:spTree>
    <p:extLst>
      <p:ext uri="{BB962C8B-B14F-4D97-AF65-F5344CB8AC3E}">
        <p14:creationId xmlns:p14="http://schemas.microsoft.com/office/powerpoint/2010/main" val="346921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latin typeface="Tahoma" pitchFamily="34" charset="0"/>
            </a:endParaRPr>
          </a:p>
          <a:p>
            <a:r>
              <a:rPr lang="en-US" sz="1000" dirty="0">
                <a:latin typeface="Tahoma" pitchFamily="34" charset="0"/>
              </a:rPr>
              <a:t>“Tile” wood flooring – strong contrasts between white walls, counters and cabinets – very masculine</a:t>
            </a:r>
          </a:p>
        </p:txBody>
      </p:sp>
    </p:spTree>
    <p:extLst>
      <p:ext uri="{BB962C8B-B14F-4D97-AF65-F5344CB8AC3E}">
        <p14:creationId xmlns:p14="http://schemas.microsoft.com/office/powerpoint/2010/main" val="4161419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err="1">
                <a:latin typeface="Tahoma" pitchFamily="34" charset="0"/>
              </a:rPr>
              <a:t>Demonstating</a:t>
            </a:r>
            <a:r>
              <a:rPr lang="en-US" sz="1000" dirty="0">
                <a:latin typeface="Tahoma" pitchFamily="34" charset="0"/>
              </a:rPr>
              <a:t> options – </a:t>
            </a:r>
          </a:p>
          <a:p>
            <a:r>
              <a:rPr lang="en-US" sz="1000" dirty="0">
                <a:latin typeface="Tahoma" pitchFamily="34" charset="0"/>
              </a:rPr>
              <a:t>‘art</a:t>
            </a:r>
          </a:p>
          <a:p>
            <a:endParaRPr lang="en-US" sz="1000" dirty="0">
              <a:latin typeface="Tahoma" pitchFamily="34" charset="0"/>
            </a:endParaRPr>
          </a:p>
          <a:p>
            <a:r>
              <a:rPr lang="en-US" sz="1000" dirty="0">
                <a:latin typeface="Tahoma" pitchFamily="34" charset="0"/>
              </a:rPr>
              <a:t>Demonstrating options – “art” on right is a smile provoking narrative – Pets </a:t>
            </a:r>
            <a:r>
              <a:rPr lang="en-US" sz="1000">
                <a:latin typeface="Tahoma" pitchFamily="34" charset="0"/>
              </a:rPr>
              <a:t>are People </a:t>
            </a:r>
            <a:r>
              <a:rPr lang="en-US" sz="1000" dirty="0">
                <a:latin typeface="Tahoma" pitchFamily="34" charset="0"/>
              </a:rPr>
              <a:t>too!</a:t>
            </a:r>
          </a:p>
          <a:p>
            <a:endParaRPr lang="en-US" sz="1000" dirty="0">
              <a:latin typeface="Tahoma" pitchFamily="34" charset="0"/>
            </a:endParaRPr>
          </a:p>
        </p:txBody>
      </p:sp>
    </p:spTree>
    <p:extLst>
      <p:ext uri="{BB962C8B-B14F-4D97-AF65-F5344CB8AC3E}">
        <p14:creationId xmlns:p14="http://schemas.microsoft.com/office/powerpoint/2010/main" val="1207181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Target Market  65 -75</a:t>
            </a:r>
          </a:p>
          <a:p>
            <a:endParaRPr lang="en-US" sz="1000" dirty="0">
              <a:latin typeface="Tahoma" pitchFamily="34" charset="0"/>
            </a:endParaRPr>
          </a:p>
        </p:txBody>
      </p:sp>
    </p:spTree>
    <p:extLst>
      <p:ext uri="{BB962C8B-B14F-4D97-AF65-F5344CB8AC3E}">
        <p14:creationId xmlns:p14="http://schemas.microsoft.com/office/powerpoint/2010/main" val="275533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398463" y="695325"/>
            <a:ext cx="6188075" cy="3481388"/>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Tahoma" pitchFamily="34" charset="0"/>
              </a:rPr>
              <a:t>Modern Farmhouse architectural style is a strong trend nationwide</a:t>
            </a:r>
          </a:p>
          <a:p>
            <a:endParaRPr lang="en-US" sz="1000" dirty="0">
              <a:latin typeface="Tahoma" pitchFamily="34" charset="0"/>
            </a:endParaRPr>
          </a:p>
        </p:txBody>
      </p:sp>
    </p:spTree>
    <p:extLst>
      <p:ext uri="{BB962C8B-B14F-4D97-AF65-F5344CB8AC3E}">
        <p14:creationId xmlns:p14="http://schemas.microsoft.com/office/powerpoint/2010/main" val="4291338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sp>
        <p:nvSpPr>
          <p:cNvPr id="2" name="Title 1"/>
          <p:cNvSpPr>
            <a:spLocks noGrp="1"/>
          </p:cNvSpPr>
          <p:nvPr>
            <p:ph type="title"/>
          </p:nvPr>
        </p:nvSpPr>
        <p:spPr>
          <a:xfrm>
            <a:off x="774222" y="2564191"/>
            <a:ext cx="8440115" cy="1651916"/>
          </a:xfrm>
          <a:prstGeom prst="rect">
            <a:avLst/>
          </a:prstGeom>
        </p:spPr>
        <p:txBody>
          <a:bodyPr/>
          <a:lstStyle>
            <a:lvl1pPr>
              <a:defRPr sz="5500" b="1">
                <a:solidFill>
                  <a:srgbClr val="10416A"/>
                </a:solidFill>
                <a:latin typeface="Arial" charset="0"/>
                <a:ea typeface="Arial" charset="0"/>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7572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941" y="1555672"/>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hasCustomPrompt="1"/>
          </p:nvPr>
        </p:nvSpPr>
        <p:spPr>
          <a:xfrm>
            <a:off x="890455" y="3068559"/>
            <a:ext cx="11449590" cy="1325563"/>
          </a:xfrm>
        </p:spPr>
        <p:txBody>
          <a:bodyPr/>
          <a:lstStyle>
            <a:lvl1pPr>
              <a:defRPr baseline="0"/>
            </a:lvl1pPr>
          </a:lstStyle>
          <a:p>
            <a:r>
              <a:rPr lang="en-US" dirty="0" smtClean="0"/>
              <a:t>Slide title</a:t>
            </a:r>
            <a:endParaRPr lang="en-US" dirty="0"/>
          </a:p>
        </p:txBody>
      </p:sp>
      <p:sp>
        <p:nvSpPr>
          <p:cNvPr id="9" name="Content Placeholder 2"/>
          <p:cNvSpPr>
            <a:spLocks noGrp="1"/>
          </p:cNvSpPr>
          <p:nvPr>
            <p:ph idx="14"/>
          </p:nvPr>
        </p:nvSpPr>
        <p:spPr>
          <a:xfrm>
            <a:off x="4360844" y="1568728"/>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8340671" y="1568732"/>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739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94655" y="6269264"/>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t>DAHLIN GROUP </a:t>
            </a:r>
            <a:r>
              <a:rPr lang="en-US" sz="1000" dirty="0" smtClean="0"/>
              <a:t>ARCHITECTURE | PLANNING</a:t>
            </a:r>
            <a:endParaRPr lang="en-US" sz="1000" dirty="0"/>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sp>
        <p:nvSpPr>
          <p:cNvPr id="8" name="Title 1"/>
          <p:cNvSpPr>
            <a:spLocks noGrp="1"/>
          </p:cNvSpPr>
          <p:nvPr>
            <p:ph type="title" hasCustomPrompt="1"/>
          </p:nvPr>
        </p:nvSpPr>
        <p:spPr>
          <a:xfrm>
            <a:off x="367941" y="60315"/>
            <a:ext cx="11449590" cy="1325563"/>
          </a:xfrm>
        </p:spPr>
        <p:txBody>
          <a:bodyPr/>
          <a:lstStyle>
            <a:lvl1pPr>
              <a:defRPr baseline="0"/>
            </a:lvl1pPr>
          </a:lstStyle>
          <a:p>
            <a:r>
              <a:rPr lang="en-US" dirty="0" smtClean="0"/>
              <a:t>Slide title</a:t>
            </a:r>
            <a:endParaRPr lang="en-US" dirty="0"/>
          </a:p>
        </p:txBody>
      </p:sp>
      <p:sp>
        <p:nvSpPr>
          <p:cNvPr id="11" name="Content Placeholder 2"/>
          <p:cNvSpPr>
            <a:spLocks noGrp="1"/>
          </p:cNvSpPr>
          <p:nvPr>
            <p:ph idx="13"/>
          </p:nvPr>
        </p:nvSpPr>
        <p:spPr>
          <a:xfrm>
            <a:off x="367941" y="1568732"/>
            <a:ext cx="6537952"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
          </p:nvPr>
        </p:nvSpPr>
        <p:spPr>
          <a:xfrm>
            <a:off x="7210698" y="1568732"/>
            <a:ext cx="4606834" cy="20322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4"/>
          </p:nvPr>
        </p:nvSpPr>
        <p:spPr>
          <a:xfrm>
            <a:off x="7210698" y="3891721"/>
            <a:ext cx="4606833" cy="20322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2094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46663"/>
            <a:ext cx="1128195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242232"/>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latin typeface="NewsGoth BT" panose="020B0503020203020204" pitchFamily="34" charset="0"/>
              </a:rPr>
              <a:t>PROJECT NAME</a:t>
            </a:r>
            <a:r>
              <a:rPr lang="en-US" sz="1000" dirty="0" smtClean="0">
                <a:latin typeface="NewsGoth BT" panose="020B0503020203020204" pitchFamily="34" charset="0"/>
              </a:rPr>
              <a:t>    |    CLIENT NAME</a:t>
            </a:r>
            <a:endParaRPr lang="en-US" sz="1000" dirty="0">
              <a:latin typeface="NewsGoth BT" panose="020B0503020203020204" pitchFamily="34" charset="0"/>
            </a:endParaRPr>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0"/>
            <a:ext cx="914402" cy="914402"/>
          </a:xfrm>
          <a:prstGeom prst="rect">
            <a:avLst/>
          </a:prstGeom>
        </p:spPr>
      </p:pic>
    </p:spTree>
    <p:extLst>
      <p:ext uri="{BB962C8B-B14F-4D97-AF65-F5344CB8AC3E}">
        <p14:creationId xmlns:p14="http://schemas.microsoft.com/office/powerpoint/2010/main" val="4065359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242232"/>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latin typeface="NewsGoth BT" panose="020B0503020203020204" pitchFamily="34" charset="0"/>
              </a:rPr>
              <a:t>PROJECT NAME</a:t>
            </a:r>
            <a:r>
              <a:rPr lang="en-US" sz="1000" dirty="0" smtClean="0">
                <a:latin typeface="NewsGoth BT" panose="020B0503020203020204" pitchFamily="34" charset="0"/>
              </a:rPr>
              <a:t>    |    CLIENT NAME</a:t>
            </a:r>
            <a:endParaRPr lang="en-US" sz="1000" dirty="0">
              <a:latin typeface="NewsGoth BT" panose="020B0503020203020204" pitchFamily="34" charset="0"/>
            </a:endParaRPr>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0"/>
            <a:ext cx="914402" cy="914402"/>
          </a:xfrm>
          <a:prstGeom prst="rect">
            <a:avLst/>
          </a:prstGeom>
        </p:spPr>
      </p:pic>
      <p:sp>
        <p:nvSpPr>
          <p:cNvPr id="8" name="Content Placeholder 2"/>
          <p:cNvSpPr>
            <a:spLocks noGrp="1"/>
          </p:cNvSpPr>
          <p:nvPr>
            <p:ph idx="13"/>
          </p:nvPr>
        </p:nvSpPr>
        <p:spPr>
          <a:xfrm>
            <a:off x="463740" y="1346664"/>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
          </p:nvPr>
        </p:nvSpPr>
        <p:spPr>
          <a:xfrm>
            <a:off x="4391309" y="1346661"/>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4"/>
          </p:nvPr>
        </p:nvSpPr>
        <p:spPr>
          <a:xfrm>
            <a:off x="8270993" y="1351013"/>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38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242232"/>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latin typeface="NewsGoth BT" panose="020B0503020203020204" pitchFamily="34" charset="0"/>
              </a:rPr>
              <a:t>PROJECT NAME</a:t>
            </a:r>
            <a:r>
              <a:rPr lang="en-US" sz="1000" dirty="0" smtClean="0">
                <a:latin typeface="NewsGoth BT" panose="020B0503020203020204" pitchFamily="34" charset="0"/>
              </a:rPr>
              <a:t>    |    CLIENT NAME</a:t>
            </a:r>
            <a:endParaRPr lang="en-US" sz="1000" dirty="0">
              <a:latin typeface="NewsGoth BT" panose="020B0503020203020204" pitchFamily="34" charset="0"/>
            </a:endParaRPr>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0"/>
            <a:ext cx="914402" cy="914402"/>
          </a:xfrm>
          <a:prstGeom prst="rect">
            <a:avLst/>
          </a:prstGeom>
        </p:spPr>
      </p:pic>
      <p:sp>
        <p:nvSpPr>
          <p:cNvPr id="11" name="Content Placeholder 2"/>
          <p:cNvSpPr>
            <a:spLocks noGrp="1"/>
          </p:cNvSpPr>
          <p:nvPr>
            <p:ph idx="15"/>
          </p:nvPr>
        </p:nvSpPr>
        <p:spPr>
          <a:xfrm>
            <a:off x="457199" y="1351013"/>
            <a:ext cx="6537952"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
          </p:nvPr>
        </p:nvSpPr>
        <p:spPr>
          <a:xfrm>
            <a:off x="7308687" y="1355365"/>
            <a:ext cx="4447883" cy="20322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6"/>
          </p:nvPr>
        </p:nvSpPr>
        <p:spPr>
          <a:xfrm>
            <a:off x="7295624" y="3667503"/>
            <a:ext cx="4447883" cy="20322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516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941" y="1555672"/>
            <a:ext cx="1141475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94655" y="6269264"/>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latin typeface="NewsGoth BT" panose="020B0503020203020204" pitchFamily="34" charset="0"/>
              </a:rPr>
              <a:t>PROJECT NAME</a:t>
            </a:r>
            <a:r>
              <a:rPr lang="en-US" sz="1000" dirty="0" smtClean="0">
                <a:latin typeface="NewsGoth BT" panose="020B0503020203020204" pitchFamily="34" charset="0"/>
              </a:rPr>
              <a:t>    |    CLIENT NAME</a:t>
            </a:r>
            <a:endParaRPr lang="en-US" sz="1000" dirty="0">
              <a:latin typeface="NewsGoth BT" panose="020B0503020203020204" pitchFamily="34" charset="0"/>
            </a:endParaRPr>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sp>
        <p:nvSpPr>
          <p:cNvPr id="8" name="Title 1"/>
          <p:cNvSpPr>
            <a:spLocks noGrp="1"/>
          </p:cNvSpPr>
          <p:nvPr>
            <p:ph type="title" hasCustomPrompt="1"/>
          </p:nvPr>
        </p:nvSpPr>
        <p:spPr>
          <a:xfrm>
            <a:off x="367941" y="60315"/>
            <a:ext cx="11414756" cy="1325563"/>
          </a:xfrm>
        </p:spPr>
        <p:txBody>
          <a:bodyPr/>
          <a:lstStyle>
            <a:lvl1pPr>
              <a:defRPr baseline="0"/>
            </a:lvl1pPr>
          </a:lstStyle>
          <a:p>
            <a:r>
              <a:rPr lang="en-US" dirty="0" smtClean="0"/>
              <a:t>Slide title</a:t>
            </a:r>
            <a:endParaRPr lang="en-US" dirty="0"/>
          </a:p>
        </p:txBody>
      </p:sp>
    </p:spTree>
    <p:extLst>
      <p:ext uri="{BB962C8B-B14F-4D97-AF65-F5344CB8AC3E}">
        <p14:creationId xmlns:p14="http://schemas.microsoft.com/office/powerpoint/2010/main" val="2962015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94655" y="6269264"/>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latin typeface="NewsGoth BT" panose="020B0503020203020204" pitchFamily="34" charset="0"/>
              </a:rPr>
              <a:t>PROJECT NAME</a:t>
            </a:r>
            <a:r>
              <a:rPr lang="en-US" sz="1000" dirty="0" smtClean="0">
                <a:latin typeface="NewsGoth BT" panose="020B0503020203020204" pitchFamily="34" charset="0"/>
              </a:rPr>
              <a:t>    |    CLIENT NAME</a:t>
            </a:r>
            <a:endParaRPr lang="en-US" sz="1000" dirty="0">
              <a:latin typeface="NewsGoth BT" panose="020B0503020203020204" pitchFamily="34" charset="0"/>
            </a:endParaRPr>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sp>
        <p:nvSpPr>
          <p:cNvPr id="8" name="Title 1"/>
          <p:cNvSpPr>
            <a:spLocks noGrp="1"/>
          </p:cNvSpPr>
          <p:nvPr>
            <p:ph type="title" hasCustomPrompt="1"/>
          </p:nvPr>
        </p:nvSpPr>
        <p:spPr>
          <a:xfrm>
            <a:off x="367941" y="60315"/>
            <a:ext cx="11414756" cy="1325563"/>
          </a:xfrm>
        </p:spPr>
        <p:txBody>
          <a:bodyPr/>
          <a:lstStyle>
            <a:lvl1pPr>
              <a:defRPr baseline="0"/>
            </a:lvl1pPr>
          </a:lstStyle>
          <a:p>
            <a:r>
              <a:rPr lang="en-US" dirty="0" smtClean="0"/>
              <a:t>Slide title</a:t>
            </a:r>
            <a:endParaRPr lang="en-US" dirty="0"/>
          </a:p>
        </p:txBody>
      </p:sp>
      <p:sp>
        <p:nvSpPr>
          <p:cNvPr id="7" name="Content Placeholder 2"/>
          <p:cNvSpPr>
            <a:spLocks noGrp="1"/>
          </p:cNvSpPr>
          <p:nvPr>
            <p:ph idx="13"/>
          </p:nvPr>
        </p:nvSpPr>
        <p:spPr>
          <a:xfrm>
            <a:off x="367941" y="1555672"/>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
          </p:nvPr>
        </p:nvSpPr>
        <p:spPr>
          <a:xfrm>
            <a:off x="4343415" y="1551312"/>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4"/>
          </p:nvPr>
        </p:nvSpPr>
        <p:spPr>
          <a:xfrm>
            <a:off x="8318896" y="1555665"/>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1021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94655" y="6269264"/>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latin typeface="NewsGoth BT" panose="020B0503020203020204" pitchFamily="34" charset="0"/>
              </a:rPr>
              <a:t>PROJECT NAME</a:t>
            </a:r>
            <a:r>
              <a:rPr lang="en-US" sz="1000" dirty="0" smtClean="0">
                <a:latin typeface="NewsGoth BT" panose="020B0503020203020204" pitchFamily="34" charset="0"/>
              </a:rPr>
              <a:t>    |    CLIENT NAME</a:t>
            </a:r>
            <a:endParaRPr lang="en-US" sz="1000" dirty="0">
              <a:latin typeface="NewsGoth BT" panose="020B0503020203020204" pitchFamily="34" charset="0"/>
            </a:endParaRPr>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sp>
        <p:nvSpPr>
          <p:cNvPr id="8" name="Title 1"/>
          <p:cNvSpPr>
            <a:spLocks noGrp="1"/>
          </p:cNvSpPr>
          <p:nvPr>
            <p:ph type="title" hasCustomPrompt="1"/>
          </p:nvPr>
        </p:nvSpPr>
        <p:spPr>
          <a:xfrm>
            <a:off x="367941" y="60315"/>
            <a:ext cx="11414756" cy="1325563"/>
          </a:xfrm>
        </p:spPr>
        <p:txBody>
          <a:bodyPr/>
          <a:lstStyle>
            <a:lvl1pPr>
              <a:defRPr baseline="0"/>
            </a:lvl1pPr>
          </a:lstStyle>
          <a:p>
            <a:r>
              <a:rPr lang="en-US" dirty="0" smtClean="0"/>
              <a:t>Slide title</a:t>
            </a:r>
            <a:endParaRPr lang="en-US" dirty="0"/>
          </a:p>
        </p:txBody>
      </p:sp>
      <p:sp>
        <p:nvSpPr>
          <p:cNvPr id="11" name="Content Placeholder 2"/>
          <p:cNvSpPr>
            <a:spLocks noGrp="1"/>
          </p:cNvSpPr>
          <p:nvPr>
            <p:ph idx="15"/>
          </p:nvPr>
        </p:nvSpPr>
        <p:spPr>
          <a:xfrm>
            <a:off x="367941" y="1556855"/>
            <a:ext cx="6537952"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
          </p:nvPr>
        </p:nvSpPr>
        <p:spPr>
          <a:xfrm>
            <a:off x="7210698" y="1568732"/>
            <a:ext cx="4606834" cy="20322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6"/>
          </p:nvPr>
        </p:nvSpPr>
        <p:spPr>
          <a:xfrm>
            <a:off x="7210698" y="3884633"/>
            <a:ext cx="4606834" cy="20322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0850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2696" y="0"/>
            <a:ext cx="914402" cy="914402"/>
          </a:xfrm>
          <a:prstGeom prst="rect">
            <a:avLst/>
          </a:prstGeom>
        </p:spPr>
      </p:pic>
    </p:spTree>
    <p:extLst>
      <p:ext uri="{BB962C8B-B14F-4D97-AF65-F5344CB8AC3E}">
        <p14:creationId xmlns:p14="http://schemas.microsoft.com/office/powerpoint/2010/main" val="351220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003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Lis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427288" y="3937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charset="0"/>
              <a:ea typeface="ＭＳ Ｐゴシック" charset="-128"/>
              <a:cs typeface="+mn-cs"/>
            </a:endParaRPr>
          </a:p>
        </p:txBody>
      </p:sp>
      <p:sp>
        <p:nvSpPr>
          <p:cNvPr id="3" name="Content Placeholder 2"/>
          <p:cNvSpPr>
            <a:spLocks noGrp="1"/>
          </p:cNvSpPr>
          <p:nvPr>
            <p:ph idx="1"/>
          </p:nvPr>
        </p:nvSpPr>
        <p:spPr>
          <a:xfrm>
            <a:off x="457200" y="2103120"/>
            <a:ext cx="10961102" cy="4206875"/>
          </a:xfrm>
          <a:prstGeom prst="rect">
            <a:avLst/>
          </a:prstGeom>
        </p:spPr>
        <p:txBody>
          <a:bodyPr/>
          <a:lstStyle>
            <a:lvl1pPr>
              <a:defRPr>
                <a:solidFill>
                  <a:schemeClr val="tx1"/>
                </a:solidFill>
              </a:defRPr>
            </a:lvl1pPr>
            <a:lvl2pPr marL="742950" indent="-285750">
              <a:buFont typeface="Arial" charset="0"/>
              <a:buChar char="•"/>
              <a:defRPr sz="2600">
                <a:solidFill>
                  <a:schemeClr val="tx1"/>
                </a:solidFill>
              </a:defRPr>
            </a:lvl2pPr>
            <a:lvl3pPr marL="1143000" indent="-228600">
              <a:buFont typeface="Arial" charset="0"/>
              <a:buChar char="•"/>
              <a:defRPr sz="2400">
                <a:solidFill>
                  <a:schemeClr val="tx1"/>
                </a:solidFill>
              </a:defRPr>
            </a:lvl3pPr>
            <a:lvl4pPr marL="1600200" indent="-228600">
              <a:buFont typeface="Arial" charset="0"/>
              <a:buChar char="•"/>
              <a:defRPr sz="2000">
                <a:solidFill>
                  <a:schemeClr val="tx1"/>
                </a:solidFill>
              </a:defRPr>
            </a:lvl4pPr>
            <a:lvl5pPr marL="2057400" indent="-228600">
              <a:buFont typeface="Arial" charset="0"/>
              <a:buChar cha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0"/>
          <p:cNvSpPr>
            <a:spLocks noGrp="1"/>
          </p:cNvSpPr>
          <p:nvPr>
            <p:ph type="title"/>
          </p:nvPr>
        </p:nvSpPr>
        <p:spPr>
          <a:xfrm>
            <a:off x="457199" y="1371600"/>
            <a:ext cx="11168743" cy="574913"/>
          </a:xfrm>
          <a:prstGeom prst="rect">
            <a:avLst/>
          </a:prstGeom>
        </p:spPr>
        <p:txBody>
          <a:bodyPr/>
          <a:lstStyle>
            <a:lvl1pPr>
              <a:defRPr b="1">
                <a:solidFill>
                  <a:srgbClr val="00233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34296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Body Copy">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7200" y="2103120"/>
            <a:ext cx="11168743" cy="4183062"/>
          </a:xfrm>
          <a:prstGeom prst="rect">
            <a:avLst/>
          </a:prstGeom>
        </p:spPr>
        <p:txBody>
          <a:bodyPr>
            <a:normAutofit lnSpcReduction="10000"/>
          </a:bodyPr>
          <a:lstStyle>
            <a:lvl1pPr marL="0">
              <a:lnSpc>
                <a:spcPct val="130000"/>
              </a:lnSpc>
              <a:defRPr sz="2400">
                <a:solidFill>
                  <a:schemeClr val="tx1"/>
                </a:solidFill>
              </a:defRPr>
            </a:lvl1pPr>
          </a:lstStyle>
          <a:p>
            <a:r>
              <a:rPr lang="en-US" altLang="en-US" dirty="0" smtClean="0"/>
              <a:t>This is body copy. Maecenas </a:t>
            </a:r>
            <a:r>
              <a:rPr lang="en-US" altLang="en-US" dirty="0" err="1" smtClean="0"/>
              <a:t>faucibus</a:t>
            </a:r>
            <a:r>
              <a:rPr lang="en-US" altLang="en-US" dirty="0" smtClean="0"/>
              <a:t> </a:t>
            </a:r>
            <a:r>
              <a:rPr lang="en-US" altLang="en-US" dirty="0" err="1" smtClean="0"/>
              <a:t>mollis</a:t>
            </a:r>
            <a:r>
              <a:rPr lang="en-US" altLang="en-US" dirty="0" smtClean="0"/>
              <a:t> </a:t>
            </a:r>
            <a:r>
              <a:rPr lang="en-US" altLang="en-US" dirty="0" err="1" smtClean="0"/>
              <a:t>interdum</a:t>
            </a:r>
            <a:r>
              <a:rPr lang="en-US" altLang="en-US" dirty="0" smtClean="0"/>
              <a:t>. </a:t>
            </a:r>
            <a:r>
              <a:rPr lang="en-US" altLang="en-US" dirty="0" err="1" smtClean="0"/>
              <a:t>Vivamus</a:t>
            </a:r>
            <a:r>
              <a:rPr lang="en-US" altLang="en-US" dirty="0" smtClean="0"/>
              <a:t> </a:t>
            </a:r>
            <a:r>
              <a:rPr lang="en-US" altLang="en-US" dirty="0" err="1" smtClean="0"/>
              <a:t>sagittis</a:t>
            </a:r>
            <a:r>
              <a:rPr lang="en-US" altLang="en-US" dirty="0" smtClean="0"/>
              <a:t> lacus </a:t>
            </a:r>
            <a:r>
              <a:rPr lang="en-US" altLang="en-US" dirty="0" err="1" smtClean="0"/>
              <a:t>vel</a:t>
            </a:r>
            <a:r>
              <a:rPr lang="en-US" altLang="en-US" dirty="0" smtClean="0"/>
              <a:t> </a:t>
            </a:r>
            <a:r>
              <a:rPr lang="en-US" altLang="en-US" dirty="0" err="1" smtClean="0"/>
              <a:t>augue</a:t>
            </a:r>
            <a:r>
              <a:rPr lang="en-US" altLang="en-US" dirty="0" smtClean="0"/>
              <a:t> </a:t>
            </a:r>
            <a:r>
              <a:rPr lang="en-US" altLang="en-US" dirty="0" err="1" smtClean="0"/>
              <a:t>laoreet</a:t>
            </a:r>
            <a:r>
              <a:rPr lang="en-US" altLang="en-US" dirty="0" smtClean="0"/>
              <a:t> </a:t>
            </a:r>
            <a:r>
              <a:rPr lang="en-US" altLang="en-US" dirty="0" err="1" smtClean="0"/>
              <a:t>rutrum</a:t>
            </a:r>
            <a:r>
              <a:rPr lang="en-US" altLang="en-US" dirty="0" smtClean="0"/>
              <a:t> </a:t>
            </a:r>
            <a:r>
              <a:rPr lang="en-US" altLang="en-US" dirty="0" err="1" smtClean="0"/>
              <a:t>faucibus</a:t>
            </a:r>
            <a:r>
              <a:rPr lang="en-US" altLang="en-US" dirty="0" smtClean="0"/>
              <a:t> dolor </a:t>
            </a:r>
            <a:r>
              <a:rPr lang="en-US" altLang="en-US" dirty="0" err="1" smtClean="0"/>
              <a:t>auctor</a:t>
            </a:r>
            <a:r>
              <a:rPr lang="en-US" altLang="en-US" dirty="0" smtClean="0"/>
              <a:t>. Maecenas </a:t>
            </a:r>
            <a:r>
              <a:rPr lang="en-US" altLang="en-US" dirty="0" err="1" smtClean="0"/>
              <a:t>faucibus</a:t>
            </a:r>
            <a:r>
              <a:rPr lang="en-US" altLang="en-US" dirty="0" smtClean="0"/>
              <a:t> </a:t>
            </a:r>
            <a:r>
              <a:rPr lang="en-US" altLang="en-US" dirty="0" err="1" smtClean="0"/>
              <a:t>mollis</a:t>
            </a:r>
            <a:r>
              <a:rPr lang="en-US" altLang="en-US" dirty="0" smtClean="0"/>
              <a:t> </a:t>
            </a:r>
            <a:r>
              <a:rPr lang="en-US" altLang="en-US" dirty="0" err="1" smtClean="0"/>
              <a:t>interdum</a:t>
            </a:r>
            <a:r>
              <a:rPr lang="en-US" altLang="en-US" dirty="0" smtClean="0"/>
              <a:t>. </a:t>
            </a:r>
            <a:r>
              <a:rPr lang="en-US" altLang="en-US" dirty="0" err="1" smtClean="0"/>
              <a:t>Vivamus</a:t>
            </a:r>
            <a:r>
              <a:rPr lang="en-US" altLang="en-US" dirty="0" smtClean="0"/>
              <a:t> </a:t>
            </a:r>
            <a:r>
              <a:rPr lang="en-US" altLang="en-US" dirty="0" err="1" smtClean="0"/>
              <a:t>sagittis</a:t>
            </a:r>
            <a:r>
              <a:rPr lang="en-US" altLang="en-US" dirty="0" smtClean="0"/>
              <a:t> lacus </a:t>
            </a:r>
            <a:r>
              <a:rPr lang="en-US" altLang="en-US" dirty="0" err="1" smtClean="0"/>
              <a:t>vel</a:t>
            </a:r>
            <a:r>
              <a:rPr lang="en-US" altLang="en-US" dirty="0" smtClean="0"/>
              <a:t> </a:t>
            </a:r>
            <a:r>
              <a:rPr lang="en-US" altLang="en-US" dirty="0" err="1" smtClean="0"/>
              <a:t>augue</a:t>
            </a:r>
            <a:r>
              <a:rPr lang="en-US" altLang="en-US" dirty="0" smtClean="0"/>
              <a:t> </a:t>
            </a:r>
            <a:r>
              <a:rPr lang="en-US" altLang="en-US" dirty="0" err="1" smtClean="0"/>
              <a:t>laoreet</a:t>
            </a:r>
            <a:r>
              <a:rPr lang="en-US" altLang="en-US" dirty="0" smtClean="0"/>
              <a:t> </a:t>
            </a:r>
            <a:r>
              <a:rPr lang="en-US" altLang="en-US" dirty="0" err="1" smtClean="0"/>
              <a:t>rutrum</a:t>
            </a:r>
            <a:r>
              <a:rPr lang="en-US" altLang="en-US" dirty="0" smtClean="0"/>
              <a:t> </a:t>
            </a:r>
            <a:r>
              <a:rPr lang="en-US" altLang="en-US" dirty="0" err="1" smtClean="0"/>
              <a:t>faucibus</a:t>
            </a:r>
            <a:r>
              <a:rPr lang="en-US" altLang="en-US" dirty="0" smtClean="0"/>
              <a:t> dolor </a:t>
            </a:r>
            <a:r>
              <a:rPr lang="en-US" altLang="en-US" dirty="0" err="1" smtClean="0"/>
              <a:t>auctor</a:t>
            </a:r>
            <a:r>
              <a:rPr lang="en-US" altLang="en-US" dirty="0" smtClean="0"/>
              <a:t>. This is callout text.</a:t>
            </a:r>
          </a:p>
          <a:p>
            <a:r>
              <a:rPr lang="en-US" altLang="en-US" dirty="0" err="1" smtClean="0"/>
              <a:t>Vestibulum</a:t>
            </a:r>
            <a:r>
              <a:rPr lang="en-US" altLang="en-US" dirty="0" smtClean="0"/>
              <a:t> id ligula porta </a:t>
            </a:r>
            <a:r>
              <a:rPr lang="en-US" altLang="en-US" dirty="0" err="1" smtClean="0"/>
              <a:t>felis</a:t>
            </a:r>
            <a:r>
              <a:rPr lang="en-US" altLang="en-US" dirty="0" smtClean="0"/>
              <a:t> </a:t>
            </a:r>
            <a:r>
              <a:rPr lang="en-US" altLang="en-US" dirty="0" err="1" smtClean="0"/>
              <a:t>euismod</a:t>
            </a:r>
            <a:r>
              <a:rPr lang="en-US" altLang="en-US" dirty="0" smtClean="0"/>
              <a:t> semper. </a:t>
            </a:r>
            <a:r>
              <a:rPr lang="en-US" altLang="en-US" dirty="0" err="1" smtClean="0"/>
              <a:t>Fusce</a:t>
            </a:r>
            <a:r>
              <a:rPr lang="en-US" altLang="en-US" dirty="0" smtClean="0"/>
              <a:t> </a:t>
            </a:r>
            <a:r>
              <a:rPr lang="en-US" altLang="en-US" dirty="0" err="1" smtClean="0"/>
              <a:t>dapibus</a:t>
            </a:r>
            <a:r>
              <a:rPr lang="en-US" altLang="en-US" dirty="0" smtClean="0"/>
              <a:t>, </a:t>
            </a:r>
            <a:r>
              <a:rPr lang="en-US" altLang="en-US" dirty="0" err="1" smtClean="0"/>
              <a:t>tellus</a:t>
            </a:r>
            <a:r>
              <a:rPr lang="en-US" altLang="en-US" dirty="0" smtClean="0"/>
              <a:t> ac cursus </a:t>
            </a:r>
            <a:r>
              <a:rPr lang="en-US" altLang="en-US" dirty="0" err="1" smtClean="0"/>
              <a:t>commodo</a:t>
            </a:r>
            <a:r>
              <a:rPr lang="en-US" altLang="en-US" dirty="0" smtClean="0"/>
              <a:t>, </a:t>
            </a:r>
            <a:r>
              <a:rPr lang="en-US" altLang="en-US" dirty="0" err="1" smtClean="0"/>
              <a:t>tortor</a:t>
            </a:r>
            <a:r>
              <a:rPr lang="en-US" altLang="en-US" dirty="0" smtClean="0"/>
              <a:t> </a:t>
            </a:r>
            <a:r>
              <a:rPr lang="en-US" altLang="en-US" dirty="0" err="1" smtClean="0"/>
              <a:t>mauris</a:t>
            </a:r>
            <a:r>
              <a:rPr lang="en-US" altLang="en-US" dirty="0" smtClean="0"/>
              <a:t> </a:t>
            </a:r>
            <a:r>
              <a:rPr lang="en-US" altLang="en-US" dirty="0" err="1" smtClean="0"/>
              <a:t>condimentum</a:t>
            </a:r>
            <a:r>
              <a:rPr lang="en-US" altLang="en-US" dirty="0" smtClean="0"/>
              <a:t> </a:t>
            </a:r>
            <a:r>
              <a:rPr lang="en-US" altLang="en-US" dirty="0" err="1" smtClean="0"/>
              <a:t>nibh</a:t>
            </a:r>
            <a:r>
              <a:rPr lang="en-US" altLang="en-US" dirty="0" smtClean="0"/>
              <a:t>, </a:t>
            </a:r>
            <a:r>
              <a:rPr lang="en-US" altLang="en-US" dirty="0" err="1" smtClean="0"/>
              <a:t>ut</a:t>
            </a:r>
            <a:r>
              <a:rPr lang="en-US" altLang="en-US" dirty="0" smtClean="0"/>
              <a:t> </a:t>
            </a:r>
            <a:r>
              <a:rPr lang="en-US" altLang="en-US" dirty="0" err="1" smtClean="0"/>
              <a:t>fermentum</a:t>
            </a:r>
            <a:r>
              <a:rPr lang="en-US" altLang="en-US" dirty="0" smtClean="0"/>
              <a:t> </a:t>
            </a:r>
            <a:r>
              <a:rPr lang="en-US" altLang="en-US" dirty="0" err="1" smtClean="0"/>
              <a:t>massa</a:t>
            </a:r>
            <a:r>
              <a:rPr lang="en-US" altLang="en-US" dirty="0" smtClean="0"/>
              <a:t> </a:t>
            </a:r>
            <a:r>
              <a:rPr lang="en-US" altLang="en-US" dirty="0" err="1" smtClean="0"/>
              <a:t>justo</a:t>
            </a:r>
            <a:r>
              <a:rPr lang="en-US" altLang="en-US" dirty="0" smtClean="0"/>
              <a:t> sit </a:t>
            </a:r>
            <a:r>
              <a:rPr lang="en-US" altLang="en-US" dirty="0" err="1" smtClean="0"/>
              <a:t>amet</a:t>
            </a:r>
            <a:r>
              <a:rPr lang="en-US" altLang="en-US" dirty="0" smtClean="0"/>
              <a:t> </a:t>
            </a:r>
            <a:r>
              <a:rPr lang="en-US" altLang="en-US" dirty="0" err="1" smtClean="0"/>
              <a:t>risus</a:t>
            </a:r>
            <a:r>
              <a:rPr lang="en-US" altLang="en-US" dirty="0" smtClean="0"/>
              <a:t>. </a:t>
            </a:r>
            <a:r>
              <a:rPr lang="en-US" altLang="en-US" dirty="0" err="1" smtClean="0"/>
              <a:t>Aenean</a:t>
            </a:r>
            <a:r>
              <a:rPr lang="en-US" altLang="en-US" dirty="0" smtClean="0"/>
              <a:t> </a:t>
            </a:r>
            <a:r>
              <a:rPr lang="en-US" altLang="en-US" dirty="0" err="1" smtClean="0"/>
              <a:t>eu</a:t>
            </a:r>
            <a:r>
              <a:rPr lang="en-US" altLang="en-US" dirty="0" smtClean="0"/>
              <a:t> </a:t>
            </a:r>
            <a:r>
              <a:rPr lang="en-US" altLang="en-US" dirty="0" err="1" smtClean="0"/>
              <a:t>leo</a:t>
            </a:r>
            <a:r>
              <a:rPr lang="en-US" altLang="en-US" dirty="0" smtClean="0"/>
              <a:t> quam. </a:t>
            </a:r>
            <a:r>
              <a:rPr lang="en-US" altLang="en-US" dirty="0" err="1" smtClean="0"/>
              <a:t>Pellentesque</a:t>
            </a:r>
            <a:r>
              <a:rPr lang="en-US" altLang="en-US" dirty="0" smtClean="0"/>
              <a:t> </a:t>
            </a:r>
            <a:r>
              <a:rPr lang="en-US" altLang="en-US" dirty="0" err="1" smtClean="0"/>
              <a:t>ornare</a:t>
            </a:r>
            <a:r>
              <a:rPr lang="en-US" altLang="en-US" dirty="0" smtClean="0"/>
              <a:t> </a:t>
            </a:r>
            <a:r>
              <a:rPr lang="en-US" altLang="en-US" dirty="0" err="1" smtClean="0"/>
              <a:t>sem</a:t>
            </a:r>
            <a:r>
              <a:rPr lang="en-US" altLang="en-US" dirty="0" smtClean="0"/>
              <a:t> </a:t>
            </a:r>
            <a:r>
              <a:rPr lang="en-US" altLang="en-US" dirty="0" err="1" smtClean="0"/>
              <a:t>lacinia</a:t>
            </a:r>
            <a:r>
              <a:rPr lang="en-US" altLang="en-US" dirty="0" smtClean="0"/>
              <a:t> quam </a:t>
            </a:r>
            <a:r>
              <a:rPr lang="en-US" altLang="en-US" dirty="0" err="1" smtClean="0"/>
              <a:t>venenatis</a:t>
            </a:r>
            <a:r>
              <a:rPr lang="en-US" altLang="en-US" dirty="0" smtClean="0"/>
              <a:t> </a:t>
            </a:r>
            <a:r>
              <a:rPr lang="en-US" altLang="en-US" dirty="0" err="1" smtClean="0"/>
              <a:t>vestibulum</a:t>
            </a:r>
            <a:r>
              <a:rPr lang="en-US" altLang="en-US" dirty="0" smtClean="0"/>
              <a:t>.</a:t>
            </a:r>
            <a:endParaRPr lang="en-US" altLang="en-US" dirty="0"/>
          </a:p>
        </p:txBody>
      </p:sp>
      <p:sp>
        <p:nvSpPr>
          <p:cNvPr id="11" name="Title 10"/>
          <p:cNvSpPr>
            <a:spLocks noGrp="1"/>
          </p:cNvSpPr>
          <p:nvPr>
            <p:ph type="title"/>
          </p:nvPr>
        </p:nvSpPr>
        <p:spPr>
          <a:xfrm>
            <a:off x="457199" y="1371600"/>
            <a:ext cx="11168743" cy="574913"/>
          </a:xfrm>
          <a:prstGeom prst="rect">
            <a:avLst/>
          </a:prstGeom>
        </p:spPr>
        <p:txBody>
          <a:bodyPr/>
          <a:lstStyle>
            <a:lvl1pPr>
              <a:defRPr b="1">
                <a:solidFill>
                  <a:srgbClr val="00233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63664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941" y="1555672"/>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94655" y="6269264"/>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5F574F"/>
                </a:solidFill>
                <a:effectLst/>
                <a:uLnTx/>
                <a:uFillTx/>
                <a:latin typeface="NewsGoth BT"/>
                <a:ea typeface="+mn-ea"/>
                <a:cs typeface="+mn-cs"/>
              </a:rPr>
              <a:t>DAHLIN GROUP </a:t>
            </a:r>
            <a:r>
              <a:rPr kumimoji="0" lang="en-US" sz="1000" b="0" i="0" u="none" strike="noStrike" kern="1200" cap="none" spc="0" normalizeH="0" baseline="0" noProof="0" dirty="0" smtClean="0">
                <a:ln>
                  <a:noFill/>
                </a:ln>
                <a:solidFill>
                  <a:srgbClr val="5F574F"/>
                </a:solidFill>
                <a:effectLst/>
                <a:uLnTx/>
                <a:uFillTx/>
                <a:latin typeface="NewsGoth BT"/>
                <a:ea typeface="+mn-ea"/>
                <a:cs typeface="+mn-cs"/>
              </a:rPr>
              <a:t>ARCHITECTURE | PLANNING</a:t>
            </a:r>
            <a:endParaRPr kumimoji="0" lang="en-US" sz="1000" b="0" i="0" u="none" strike="noStrike" kern="1200" cap="none" spc="0" normalizeH="0" baseline="0" noProof="0" dirty="0">
              <a:ln>
                <a:noFill/>
              </a:ln>
              <a:solidFill>
                <a:srgbClr val="5F574F"/>
              </a:solidFill>
              <a:effectLst/>
              <a:uLnTx/>
              <a:uFillTx/>
              <a:latin typeface="NewsGoth BT"/>
              <a:ea typeface="+mn-ea"/>
              <a:cs typeface="+mn-cs"/>
            </a:endParaRPr>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pPr marL="0" marR="0" lvl="0" indent="0" algn="r" defTabSz="146304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5F574F"/>
                </a:solidFill>
                <a:effectLst/>
                <a:uLnTx/>
                <a:uFillTx/>
                <a:latin typeface="NewsGoth BT"/>
                <a:ea typeface="+mn-ea"/>
                <a:cs typeface="+mn-cs"/>
              </a:rPr>
              <a:t>000.000    |    YY_MMDD   |    </a:t>
            </a:r>
            <a:r>
              <a:rPr kumimoji="0" lang="en-US" sz="1000" b="1" i="0" u="none" strike="noStrike" kern="1200" cap="none" spc="0" normalizeH="0" baseline="0" noProof="0" dirty="0" smtClean="0">
                <a:ln>
                  <a:noFill/>
                </a:ln>
                <a:solidFill>
                  <a:srgbClr val="7977C2"/>
                </a:solidFill>
                <a:effectLst/>
                <a:uLnTx/>
                <a:uFillTx/>
                <a:latin typeface="NewsGoth BT"/>
                <a:ea typeface="+mn-ea"/>
                <a:cs typeface="+mn-cs"/>
              </a:rPr>
              <a:t>PASSION FOR PLACE</a:t>
            </a:r>
            <a:endParaRPr kumimoji="0" lang="en-US" sz="1000" b="0" i="0" u="none" strike="noStrike" kern="1200" cap="none" spc="0" normalizeH="0" baseline="0" noProof="0" dirty="0" smtClean="0">
              <a:ln>
                <a:noFill/>
              </a:ln>
              <a:solidFill>
                <a:srgbClr val="7977C2"/>
              </a:solidFill>
              <a:effectLst/>
              <a:uLnTx/>
              <a:uFillTx/>
              <a:latin typeface="NewsGoth BT"/>
              <a:ea typeface="+mn-ea"/>
              <a:cs typeface="+mn-cs"/>
            </a:endParaRPr>
          </a:p>
          <a:p>
            <a:pPr marL="0" marR="0" lvl="0" indent="0" algn="r" defTabSz="14630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F574F">
                  <a:tint val="75000"/>
                </a:srgbClr>
              </a:solidFill>
              <a:effectLst/>
              <a:uLnTx/>
              <a:uFillTx/>
              <a:latin typeface="NewsGoth BT"/>
              <a:ea typeface="+mn-ea"/>
              <a:cs typeface="+mn-cs"/>
            </a:endParaRPr>
          </a:p>
        </p:txBody>
      </p:sp>
      <p:sp>
        <p:nvSpPr>
          <p:cNvPr id="8" name="Title 1"/>
          <p:cNvSpPr>
            <a:spLocks noGrp="1"/>
          </p:cNvSpPr>
          <p:nvPr>
            <p:ph type="title" hasCustomPrompt="1"/>
          </p:nvPr>
        </p:nvSpPr>
        <p:spPr>
          <a:xfrm>
            <a:off x="367941" y="60315"/>
            <a:ext cx="11449590" cy="1325563"/>
          </a:xfrm>
        </p:spPr>
        <p:txBody>
          <a:bodyPr/>
          <a:lstStyle>
            <a:lvl1pPr>
              <a:defRPr baseline="0"/>
            </a:lvl1pPr>
          </a:lstStyle>
          <a:p>
            <a:r>
              <a:rPr lang="en-US" dirty="0" smtClean="0"/>
              <a:t>Slide title</a:t>
            </a:r>
            <a:endParaRPr lang="en-US" dirty="0"/>
          </a:p>
        </p:txBody>
      </p:sp>
      <p:sp>
        <p:nvSpPr>
          <p:cNvPr id="9" name="Content Placeholder 2"/>
          <p:cNvSpPr>
            <a:spLocks noGrp="1"/>
          </p:cNvSpPr>
          <p:nvPr>
            <p:ph idx="14"/>
          </p:nvPr>
        </p:nvSpPr>
        <p:spPr>
          <a:xfrm>
            <a:off x="4360844" y="1568728"/>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8340671" y="1568732"/>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23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EB76C940-9F67-4F6D-95CA-F1693507355C}" type="datetimeFigureOut">
              <a:rPr lang="en-US" smtClean="0"/>
              <a:t>1/8/2018</a:t>
            </a:fld>
            <a:endParaRPr lang="en-US" dirty="0"/>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A8FA621-C99C-4844-91BF-6D6F841D0417}" type="slidenum">
              <a:rPr lang="en-US" smtClean="0"/>
              <a:t>‹#›</a:t>
            </a:fld>
            <a:endParaRPr lang="en-US" dirty="0"/>
          </a:p>
        </p:txBody>
      </p:sp>
    </p:spTree>
    <p:extLst>
      <p:ext uri="{BB962C8B-B14F-4D97-AF65-F5344CB8AC3E}">
        <p14:creationId xmlns:p14="http://schemas.microsoft.com/office/powerpoint/2010/main" val="2535500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Body Copy">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7205" y="2103120"/>
            <a:ext cx="11168743" cy="4183062"/>
          </a:xfrm>
          <a:prstGeom prst="rect">
            <a:avLst/>
          </a:prstGeom>
        </p:spPr>
        <p:txBody>
          <a:bodyPr>
            <a:normAutofit lnSpcReduction="10000"/>
          </a:bodyPr>
          <a:lstStyle>
            <a:lvl1pPr marL="0">
              <a:lnSpc>
                <a:spcPct val="130000"/>
              </a:lnSpc>
              <a:defRPr sz="2400">
                <a:solidFill>
                  <a:schemeClr val="tx1"/>
                </a:solidFill>
              </a:defRPr>
            </a:lvl1pPr>
          </a:lstStyle>
          <a:p>
            <a:r>
              <a:rPr lang="en-US" altLang="en-US" smtClean="0"/>
              <a:t>Click to edit Master subtitle style</a:t>
            </a:r>
            <a:endParaRPr lang="en-US" altLang="en-US" dirty="0"/>
          </a:p>
        </p:txBody>
      </p:sp>
      <p:sp>
        <p:nvSpPr>
          <p:cNvPr id="11" name="Title 10"/>
          <p:cNvSpPr>
            <a:spLocks noGrp="1"/>
          </p:cNvSpPr>
          <p:nvPr>
            <p:ph type="title"/>
          </p:nvPr>
        </p:nvSpPr>
        <p:spPr>
          <a:xfrm>
            <a:off x="457205" y="1371610"/>
            <a:ext cx="11168743" cy="574913"/>
          </a:xfrm>
          <a:prstGeom prst="rect">
            <a:avLst/>
          </a:prstGeom>
        </p:spPr>
        <p:txBody>
          <a:bodyPr/>
          <a:lstStyle>
            <a:lvl1pPr>
              <a:defRPr b="1">
                <a:solidFill>
                  <a:srgbClr val="00233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82492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5AEBBC-B3EF-4B93-9731-0A7E0F221CE5}"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CEC4-5172-4544-BEEC-6A6CAFB2B6ED}" type="slidenum">
              <a:rPr lang="en-US" smtClean="0"/>
              <a:t>‹#›</a:t>
            </a:fld>
            <a:endParaRPr lang="en-US"/>
          </a:p>
        </p:txBody>
      </p:sp>
    </p:spTree>
    <p:extLst>
      <p:ext uri="{BB962C8B-B14F-4D97-AF65-F5344CB8AC3E}">
        <p14:creationId xmlns:p14="http://schemas.microsoft.com/office/powerpoint/2010/main" val="4094004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7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sclaimer">
    <p:spTree>
      <p:nvGrpSpPr>
        <p:cNvPr id="1" name=""/>
        <p:cNvGrpSpPr/>
        <p:nvPr/>
      </p:nvGrpSpPr>
      <p:grpSpPr>
        <a:xfrm>
          <a:off x="0" y="0"/>
          <a:ext cx="0" cy="0"/>
          <a:chOff x="0" y="0"/>
          <a:chExt cx="0" cy="0"/>
        </a:xfrm>
      </p:grpSpPr>
      <p:sp>
        <p:nvSpPr>
          <p:cNvPr id="2" name="TextBox 1"/>
          <p:cNvSpPr txBox="1"/>
          <p:nvPr userDrawn="1"/>
        </p:nvSpPr>
        <p:spPr bwMode="auto">
          <a:xfrm>
            <a:off x="457200" y="2103438"/>
            <a:ext cx="11168063" cy="3951287"/>
          </a:xfrm>
          <a:prstGeom prst="rect">
            <a:avLst/>
          </a:prstGeom>
          <a:extLst/>
        </p:spPr>
        <p:txBody>
          <a:bodyPr/>
          <a:lstStyle>
            <a:lvl1pPr marL="0" indent="-685800">
              <a:lnSpc>
                <a:spcPct val="130000"/>
              </a:lnSpc>
              <a:spcAft>
                <a:spcPts val="1200"/>
              </a:spcAft>
              <a:buFont typeface="Arial" charset="0"/>
              <a:defRPr lang="en-US" sz="2400" baseline="0">
                <a:latin typeface="Arial"/>
                <a:ea typeface="ＭＳ Ｐゴシック" pitchFamily="-111" charset="-128"/>
                <a:cs typeface="Arial"/>
              </a:defRPr>
            </a:lvl1pPr>
            <a:lvl2pPr marL="742950" indent="-285750">
              <a:spcBef>
                <a:spcPct val="20000"/>
              </a:spcBef>
              <a:buFont typeface="Arial" charset="0"/>
              <a:buChar char="–"/>
              <a:defRPr sz="2800">
                <a:latin typeface="+mn-lt"/>
                <a:ea typeface="ＭＳ Ｐゴシック" pitchFamily="-111" charset="-128"/>
              </a:defRPr>
            </a:lvl2pPr>
            <a:lvl3pPr marL="1143000" indent="-228600">
              <a:spcBef>
                <a:spcPct val="20000"/>
              </a:spcBef>
              <a:buFont typeface="Wingdings" charset="2"/>
              <a:buChar char="Ø"/>
              <a:defRPr sz="2600">
                <a:solidFill>
                  <a:srgbClr val="0D3D7E"/>
                </a:solidFill>
                <a:latin typeface="Arial"/>
                <a:ea typeface="Arial" pitchFamily="-111" charset="0"/>
                <a:cs typeface="Arial"/>
              </a:defRPr>
            </a:lvl3pPr>
            <a:lvl4pPr marL="1600200" indent="-228600">
              <a:spcBef>
                <a:spcPct val="20000"/>
              </a:spcBef>
              <a:buFont typeface="Arial" charset="0"/>
              <a:buChar char="–"/>
              <a:defRPr sz="2000">
                <a:latin typeface="+mn-lt"/>
                <a:ea typeface="ＭＳ Ｐゴシック" pitchFamily="-111" charset="-128"/>
                <a:cs typeface="ＭＳ Ｐゴシック" pitchFamily="-111" charset="-128"/>
              </a:defRPr>
            </a:lvl4pPr>
            <a:lvl5pPr marL="2057400" indent="-228600">
              <a:spcBef>
                <a:spcPct val="20000"/>
              </a:spcBef>
              <a:buFont typeface="Arial" charset="0"/>
              <a:buChar char="»"/>
              <a:defRPr sz="2000">
                <a:latin typeface="+mn-lt"/>
                <a:ea typeface="ＭＳ Ｐゴシック" pitchFamily="-111" charset="-128"/>
                <a:cs typeface="Arial" panose="020B0604020202020204" pitchFamily="34" charset="0"/>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0" marR="0" lvl="0" indent="-685800" algn="l" defTabSz="457200" rtl="0" eaLnBrk="0" fontAlgn="base" latinLnBrk="0" hangingPunct="0">
              <a:lnSpc>
                <a:spcPct val="130000"/>
              </a:lnSpc>
              <a:spcBef>
                <a:spcPct val="0"/>
              </a:spcBef>
              <a:spcAft>
                <a:spcPts val="1200"/>
              </a:spcAft>
              <a:buClrTx/>
              <a:buSzTx/>
              <a:buFont typeface="Arial" charset="0"/>
              <a:buNone/>
              <a:tabLst/>
              <a:defRPr/>
            </a:pPr>
            <a: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t>The material in this education session has not been reviewed, approved, or endorsed </a:t>
            </a:r>
            <a:b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br>
            <a: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t>by the National Association of Home Builders (NAHB). The topics discussed and the materials provided herein are for informational purposes only, are not intended to be an exhaustive presentation of information on a particular subject, and should not be treated </a:t>
            </a:r>
            <a:b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br>
            <a: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t>as such. The speaker or speakers are not acting on behalf of or at the direction of NAHB. </a:t>
            </a:r>
          </a:p>
          <a:p>
            <a:pPr marL="0" marR="0" lvl="0" indent="-685800" algn="l" defTabSz="457200" rtl="0" eaLnBrk="0" fontAlgn="base" latinLnBrk="0" hangingPunct="0">
              <a:lnSpc>
                <a:spcPct val="130000"/>
              </a:lnSpc>
              <a:spcBef>
                <a:spcPct val="0"/>
              </a:spcBef>
              <a:spcAft>
                <a:spcPts val="1200"/>
              </a:spcAft>
              <a:buClrTx/>
              <a:buSzTx/>
              <a:buFont typeface="Arial" charset="0"/>
              <a:buNone/>
              <a:tabLst/>
              <a:defRPr/>
            </a:pPr>
            <a: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t>NAHB specifically disclaims any liability, loss or risk, personal or otherwise, which may </a:t>
            </a:r>
            <a:b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br>
            <a: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t>be incurred as a consequence, directly or indirectly, in the use or application of any of </a:t>
            </a:r>
            <a:b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br>
            <a:r>
              <a:rPr kumimoji="0" lang="en-US" sz="2100" b="0" i="0" u="none" strike="noStrike" kern="1200" cap="none" spc="0" normalizeH="0" baseline="0" noProof="0" dirty="0" smtClean="0">
                <a:ln>
                  <a:noFill/>
                </a:ln>
                <a:solidFill>
                  <a:srgbClr val="000000"/>
                </a:solidFill>
                <a:effectLst/>
                <a:uLnTx/>
                <a:uFillTx/>
                <a:latin typeface="Arial"/>
                <a:ea typeface="ＭＳ Ｐゴシック" pitchFamily="-111" charset="-128"/>
                <a:cs typeface="Arial"/>
              </a:rPr>
              <a:t>the materials presented in this or any other education session presented as part of the International Builders Show®.</a:t>
            </a:r>
          </a:p>
        </p:txBody>
      </p:sp>
      <p:sp>
        <p:nvSpPr>
          <p:cNvPr id="3" name="TextBox 2"/>
          <p:cNvSpPr txBox="1"/>
          <p:nvPr userDrawn="1"/>
        </p:nvSpPr>
        <p:spPr bwMode="auto">
          <a:xfrm>
            <a:off x="457200" y="1371600"/>
            <a:ext cx="8408988" cy="584200"/>
          </a:xfrm>
          <a:prstGeom prst="rect">
            <a:avLst/>
          </a:prstGeom>
          <a:extLst/>
        </p:spPr>
        <p:txBody>
          <a:bodyPr/>
          <a:lstStyle>
            <a:lvl1pPr>
              <a:defRPr sz="3200" b="1">
                <a:solidFill>
                  <a:srgbClr val="00233D"/>
                </a:solidFill>
                <a:latin typeface="Arial"/>
                <a:ea typeface="ＭＳ Ｐゴシック" pitchFamily="-111" charset="-128"/>
                <a:cs typeface="Arial"/>
              </a:defRPr>
            </a:lvl1pPr>
            <a:lvl2pPr>
              <a:defRPr sz="3200">
                <a:solidFill>
                  <a:srgbClr val="239898"/>
                </a:solidFill>
                <a:latin typeface="Arial" pitchFamily="-111" charset="0"/>
                <a:ea typeface="ＭＳ Ｐゴシック" pitchFamily="-111" charset="-128"/>
                <a:cs typeface="Arial" charset="0"/>
              </a:defRPr>
            </a:lvl2pPr>
            <a:lvl3pPr>
              <a:defRPr sz="3200">
                <a:solidFill>
                  <a:srgbClr val="239898"/>
                </a:solidFill>
                <a:latin typeface="Arial" pitchFamily="-111" charset="0"/>
                <a:ea typeface="ＭＳ Ｐゴシック" pitchFamily="-111" charset="-128"/>
                <a:cs typeface="Arial" charset="0"/>
              </a:defRPr>
            </a:lvl3pPr>
            <a:lvl4pPr>
              <a:defRPr sz="3200">
                <a:solidFill>
                  <a:srgbClr val="239898"/>
                </a:solidFill>
                <a:latin typeface="Arial" pitchFamily="-111" charset="0"/>
                <a:ea typeface="ＭＳ Ｐゴシック" pitchFamily="-111" charset="-128"/>
                <a:cs typeface="Arial" charset="0"/>
              </a:defRPr>
            </a:lvl4pPr>
            <a:lvl5pPr>
              <a:defRPr sz="3200">
                <a:solidFill>
                  <a:srgbClr val="239898"/>
                </a:solidFill>
                <a:latin typeface="Arial" pitchFamily="-111" charset="0"/>
                <a:ea typeface="ＭＳ Ｐゴシック" pitchFamily="-111" charset="-128"/>
                <a:cs typeface="Arial" charset="0"/>
              </a:defRPr>
            </a:lvl5pPr>
            <a:lvl6pPr marL="457200" defTabSz="457200" fontAlgn="base">
              <a:spcBef>
                <a:spcPct val="0"/>
              </a:spcBef>
              <a:spcAft>
                <a:spcPct val="0"/>
              </a:spcAft>
              <a:defRPr sz="3200">
                <a:solidFill>
                  <a:srgbClr val="0D3D7E"/>
                </a:solidFill>
                <a:latin typeface="Arial" pitchFamily="-111" charset="0"/>
                <a:ea typeface="ＭＳ Ｐゴシック" pitchFamily="-111" charset="-128"/>
              </a:defRPr>
            </a:lvl6pPr>
            <a:lvl7pPr marL="914400" defTabSz="457200" fontAlgn="base">
              <a:spcBef>
                <a:spcPct val="0"/>
              </a:spcBef>
              <a:spcAft>
                <a:spcPct val="0"/>
              </a:spcAft>
              <a:defRPr sz="3200">
                <a:solidFill>
                  <a:srgbClr val="0D3D7E"/>
                </a:solidFill>
                <a:latin typeface="Arial" pitchFamily="-111" charset="0"/>
                <a:ea typeface="ＭＳ Ｐゴシック" pitchFamily="-111" charset="-128"/>
              </a:defRPr>
            </a:lvl7pPr>
            <a:lvl8pPr marL="1371600" defTabSz="457200" fontAlgn="base">
              <a:spcBef>
                <a:spcPct val="0"/>
              </a:spcBef>
              <a:spcAft>
                <a:spcPct val="0"/>
              </a:spcAft>
              <a:defRPr sz="3200">
                <a:solidFill>
                  <a:srgbClr val="0D3D7E"/>
                </a:solidFill>
                <a:latin typeface="Arial" pitchFamily="-111" charset="0"/>
                <a:ea typeface="ＭＳ Ｐゴシック" pitchFamily="-111" charset="-128"/>
              </a:defRPr>
            </a:lvl8pPr>
            <a:lvl9pPr marL="1828800" defTabSz="457200" fontAlgn="base">
              <a:spcBef>
                <a:spcPct val="0"/>
              </a:spcBef>
              <a:spcAft>
                <a:spcPct val="0"/>
              </a:spcAft>
              <a:defRPr sz="3200">
                <a:solidFill>
                  <a:srgbClr val="0D3D7E"/>
                </a:solidFill>
                <a:latin typeface="Arial" pitchFamily="-111" charset="0"/>
                <a:ea typeface="ＭＳ Ｐゴシック" pitchFamily="-111"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233D"/>
                </a:solidFill>
                <a:effectLst/>
                <a:uLnTx/>
                <a:uFillTx/>
                <a:latin typeface="Arial"/>
                <a:ea typeface="ＭＳ Ｐゴシック" pitchFamily="-111" charset="-128"/>
                <a:cs typeface="Arial"/>
              </a:rPr>
              <a:t>NAHB Disclosure</a:t>
            </a:r>
            <a:endParaRPr kumimoji="0" lang="en-US" sz="3200" b="1" i="0" u="none" strike="noStrike" kern="1200" cap="none" spc="0" normalizeH="0" baseline="0" noProof="0" dirty="0">
              <a:ln>
                <a:noFill/>
              </a:ln>
              <a:solidFill>
                <a:srgbClr val="00233D"/>
              </a:solidFill>
              <a:effectLst/>
              <a:uLnTx/>
              <a:uFillTx/>
              <a:latin typeface="Arial"/>
              <a:ea typeface="ＭＳ Ｐゴシック" pitchFamily="-111" charset="-128"/>
              <a:cs typeface="Arial"/>
            </a:endParaRPr>
          </a:p>
        </p:txBody>
      </p:sp>
    </p:spTree>
    <p:extLst>
      <p:ext uri="{BB962C8B-B14F-4D97-AF65-F5344CB8AC3E}">
        <p14:creationId xmlns:p14="http://schemas.microsoft.com/office/powerpoint/2010/main" val="270760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Body Copy">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7200" y="2103120"/>
            <a:ext cx="11168743" cy="4183062"/>
          </a:xfrm>
          <a:prstGeom prst="rect">
            <a:avLst/>
          </a:prstGeom>
        </p:spPr>
        <p:txBody>
          <a:bodyPr>
            <a:normAutofit lnSpcReduction="10000"/>
          </a:bodyPr>
          <a:lstStyle>
            <a:lvl1pPr marL="0">
              <a:lnSpc>
                <a:spcPct val="130000"/>
              </a:lnSpc>
              <a:defRPr sz="2400">
                <a:solidFill>
                  <a:schemeClr val="tx1"/>
                </a:solidFill>
              </a:defRPr>
            </a:lvl1pPr>
          </a:lstStyle>
          <a:p>
            <a:r>
              <a:rPr lang="en-US" altLang="en-US" dirty="0" smtClean="0"/>
              <a:t>This is body copy. Maecenas </a:t>
            </a:r>
            <a:r>
              <a:rPr lang="en-US" altLang="en-US" dirty="0" err="1" smtClean="0"/>
              <a:t>faucibus</a:t>
            </a:r>
            <a:r>
              <a:rPr lang="en-US" altLang="en-US" dirty="0" smtClean="0"/>
              <a:t> </a:t>
            </a:r>
            <a:r>
              <a:rPr lang="en-US" altLang="en-US" dirty="0" err="1" smtClean="0"/>
              <a:t>mollis</a:t>
            </a:r>
            <a:r>
              <a:rPr lang="en-US" altLang="en-US" dirty="0" smtClean="0"/>
              <a:t> </a:t>
            </a:r>
            <a:r>
              <a:rPr lang="en-US" altLang="en-US" dirty="0" err="1" smtClean="0"/>
              <a:t>interdum</a:t>
            </a:r>
            <a:r>
              <a:rPr lang="en-US" altLang="en-US" dirty="0" smtClean="0"/>
              <a:t>. </a:t>
            </a:r>
            <a:r>
              <a:rPr lang="en-US" altLang="en-US" dirty="0" err="1" smtClean="0"/>
              <a:t>Vivamus</a:t>
            </a:r>
            <a:r>
              <a:rPr lang="en-US" altLang="en-US" dirty="0" smtClean="0"/>
              <a:t> </a:t>
            </a:r>
            <a:r>
              <a:rPr lang="en-US" altLang="en-US" dirty="0" err="1" smtClean="0"/>
              <a:t>sagittis</a:t>
            </a:r>
            <a:r>
              <a:rPr lang="en-US" altLang="en-US" dirty="0" smtClean="0"/>
              <a:t> lacus </a:t>
            </a:r>
            <a:r>
              <a:rPr lang="en-US" altLang="en-US" dirty="0" err="1" smtClean="0"/>
              <a:t>vel</a:t>
            </a:r>
            <a:r>
              <a:rPr lang="en-US" altLang="en-US" dirty="0" smtClean="0"/>
              <a:t> </a:t>
            </a:r>
            <a:r>
              <a:rPr lang="en-US" altLang="en-US" dirty="0" err="1" smtClean="0"/>
              <a:t>augue</a:t>
            </a:r>
            <a:r>
              <a:rPr lang="en-US" altLang="en-US" dirty="0" smtClean="0"/>
              <a:t> </a:t>
            </a:r>
            <a:r>
              <a:rPr lang="en-US" altLang="en-US" dirty="0" err="1" smtClean="0"/>
              <a:t>laoreet</a:t>
            </a:r>
            <a:r>
              <a:rPr lang="en-US" altLang="en-US" dirty="0" smtClean="0"/>
              <a:t> </a:t>
            </a:r>
            <a:r>
              <a:rPr lang="en-US" altLang="en-US" dirty="0" err="1" smtClean="0"/>
              <a:t>rutrum</a:t>
            </a:r>
            <a:r>
              <a:rPr lang="en-US" altLang="en-US" dirty="0" smtClean="0"/>
              <a:t> </a:t>
            </a:r>
            <a:r>
              <a:rPr lang="en-US" altLang="en-US" dirty="0" err="1" smtClean="0"/>
              <a:t>faucibus</a:t>
            </a:r>
            <a:r>
              <a:rPr lang="en-US" altLang="en-US" dirty="0" smtClean="0"/>
              <a:t> dolor </a:t>
            </a:r>
            <a:r>
              <a:rPr lang="en-US" altLang="en-US" dirty="0" err="1" smtClean="0"/>
              <a:t>auctor</a:t>
            </a:r>
            <a:r>
              <a:rPr lang="en-US" altLang="en-US" dirty="0" smtClean="0"/>
              <a:t>. Maecenas </a:t>
            </a:r>
            <a:r>
              <a:rPr lang="en-US" altLang="en-US" dirty="0" err="1" smtClean="0"/>
              <a:t>faucibus</a:t>
            </a:r>
            <a:r>
              <a:rPr lang="en-US" altLang="en-US" dirty="0" smtClean="0"/>
              <a:t> </a:t>
            </a:r>
            <a:r>
              <a:rPr lang="en-US" altLang="en-US" dirty="0" err="1" smtClean="0"/>
              <a:t>mollis</a:t>
            </a:r>
            <a:r>
              <a:rPr lang="en-US" altLang="en-US" dirty="0" smtClean="0"/>
              <a:t> </a:t>
            </a:r>
            <a:r>
              <a:rPr lang="en-US" altLang="en-US" dirty="0" err="1" smtClean="0"/>
              <a:t>interdum</a:t>
            </a:r>
            <a:r>
              <a:rPr lang="en-US" altLang="en-US" dirty="0" smtClean="0"/>
              <a:t>. </a:t>
            </a:r>
            <a:r>
              <a:rPr lang="en-US" altLang="en-US" dirty="0" err="1" smtClean="0"/>
              <a:t>Vivamus</a:t>
            </a:r>
            <a:r>
              <a:rPr lang="en-US" altLang="en-US" dirty="0" smtClean="0"/>
              <a:t> </a:t>
            </a:r>
            <a:r>
              <a:rPr lang="en-US" altLang="en-US" dirty="0" err="1" smtClean="0"/>
              <a:t>sagittis</a:t>
            </a:r>
            <a:r>
              <a:rPr lang="en-US" altLang="en-US" dirty="0" smtClean="0"/>
              <a:t> lacus </a:t>
            </a:r>
            <a:r>
              <a:rPr lang="en-US" altLang="en-US" dirty="0" err="1" smtClean="0"/>
              <a:t>vel</a:t>
            </a:r>
            <a:r>
              <a:rPr lang="en-US" altLang="en-US" dirty="0" smtClean="0"/>
              <a:t> </a:t>
            </a:r>
            <a:r>
              <a:rPr lang="en-US" altLang="en-US" dirty="0" err="1" smtClean="0"/>
              <a:t>augue</a:t>
            </a:r>
            <a:r>
              <a:rPr lang="en-US" altLang="en-US" dirty="0" smtClean="0"/>
              <a:t> </a:t>
            </a:r>
            <a:r>
              <a:rPr lang="en-US" altLang="en-US" dirty="0" err="1" smtClean="0"/>
              <a:t>laoreet</a:t>
            </a:r>
            <a:r>
              <a:rPr lang="en-US" altLang="en-US" dirty="0" smtClean="0"/>
              <a:t> </a:t>
            </a:r>
            <a:r>
              <a:rPr lang="en-US" altLang="en-US" dirty="0" err="1" smtClean="0"/>
              <a:t>rutrum</a:t>
            </a:r>
            <a:r>
              <a:rPr lang="en-US" altLang="en-US" dirty="0" smtClean="0"/>
              <a:t> </a:t>
            </a:r>
            <a:r>
              <a:rPr lang="en-US" altLang="en-US" dirty="0" err="1" smtClean="0"/>
              <a:t>faucibus</a:t>
            </a:r>
            <a:r>
              <a:rPr lang="en-US" altLang="en-US" dirty="0" smtClean="0"/>
              <a:t> dolor </a:t>
            </a:r>
            <a:r>
              <a:rPr lang="en-US" altLang="en-US" dirty="0" err="1" smtClean="0"/>
              <a:t>auctor</a:t>
            </a:r>
            <a:r>
              <a:rPr lang="en-US" altLang="en-US" dirty="0" smtClean="0"/>
              <a:t>. This is callout text.</a:t>
            </a:r>
          </a:p>
          <a:p>
            <a:r>
              <a:rPr lang="en-US" altLang="en-US" dirty="0" err="1" smtClean="0"/>
              <a:t>Vestibulum</a:t>
            </a:r>
            <a:r>
              <a:rPr lang="en-US" altLang="en-US" dirty="0" smtClean="0"/>
              <a:t> id ligula porta </a:t>
            </a:r>
            <a:r>
              <a:rPr lang="en-US" altLang="en-US" dirty="0" err="1" smtClean="0"/>
              <a:t>felis</a:t>
            </a:r>
            <a:r>
              <a:rPr lang="en-US" altLang="en-US" dirty="0" smtClean="0"/>
              <a:t> </a:t>
            </a:r>
            <a:r>
              <a:rPr lang="en-US" altLang="en-US" dirty="0" err="1" smtClean="0"/>
              <a:t>euismod</a:t>
            </a:r>
            <a:r>
              <a:rPr lang="en-US" altLang="en-US" dirty="0" smtClean="0"/>
              <a:t> semper. </a:t>
            </a:r>
            <a:r>
              <a:rPr lang="en-US" altLang="en-US" dirty="0" err="1" smtClean="0"/>
              <a:t>Fusce</a:t>
            </a:r>
            <a:r>
              <a:rPr lang="en-US" altLang="en-US" dirty="0" smtClean="0"/>
              <a:t> </a:t>
            </a:r>
            <a:r>
              <a:rPr lang="en-US" altLang="en-US" dirty="0" err="1" smtClean="0"/>
              <a:t>dapibus</a:t>
            </a:r>
            <a:r>
              <a:rPr lang="en-US" altLang="en-US" dirty="0" smtClean="0"/>
              <a:t>, </a:t>
            </a:r>
            <a:r>
              <a:rPr lang="en-US" altLang="en-US" dirty="0" err="1" smtClean="0"/>
              <a:t>tellus</a:t>
            </a:r>
            <a:r>
              <a:rPr lang="en-US" altLang="en-US" dirty="0" smtClean="0"/>
              <a:t> ac cursus </a:t>
            </a:r>
            <a:r>
              <a:rPr lang="en-US" altLang="en-US" dirty="0" err="1" smtClean="0"/>
              <a:t>commodo</a:t>
            </a:r>
            <a:r>
              <a:rPr lang="en-US" altLang="en-US" dirty="0" smtClean="0"/>
              <a:t>, </a:t>
            </a:r>
            <a:r>
              <a:rPr lang="en-US" altLang="en-US" dirty="0" err="1" smtClean="0"/>
              <a:t>tortor</a:t>
            </a:r>
            <a:r>
              <a:rPr lang="en-US" altLang="en-US" dirty="0" smtClean="0"/>
              <a:t> </a:t>
            </a:r>
            <a:r>
              <a:rPr lang="en-US" altLang="en-US" dirty="0" err="1" smtClean="0"/>
              <a:t>mauris</a:t>
            </a:r>
            <a:r>
              <a:rPr lang="en-US" altLang="en-US" dirty="0" smtClean="0"/>
              <a:t> </a:t>
            </a:r>
            <a:r>
              <a:rPr lang="en-US" altLang="en-US" dirty="0" err="1" smtClean="0"/>
              <a:t>condimentum</a:t>
            </a:r>
            <a:r>
              <a:rPr lang="en-US" altLang="en-US" dirty="0" smtClean="0"/>
              <a:t> </a:t>
            </a:r>
            <a:r>
              <a:rPr lang="en-US" altLang="en-US" dirty="0" err="1" smtClean="0"/>
              <a:t>nibh</a:t>
            </a:r>
            <a:r>
              <a:rPr lang="en-US" altLang="en-US" dirty="0" smtClean="0"/>
              <a:t>, </a:t>
            </a:r>
            <a:r>
              <a:rPr lang="en-US" altLang="en-US" dirty="0" err="1" smtClean="0"/>
              <a:t>ut</a:t>
            </a:r>
            <a:r>
              <a:rPr lang="en-US" altLang="en-US" dirty="0" smtClean="0"/>
              <a:t> </a:t>
            </a:r>
            <a:r>
              <a:rPr lang="en-US" altLang="en-US" dirty="0" err="1" smtClean="0"/>
              <a:t>fermentum</a:t>
            </a:r>
            <a:r>
              <a:rPr lang="en-US" altLang="en-US" dirty="0" smtClean="0"/>
              <a:t> </a:t>
            </a:r>
            <a:r>
              <a:rPr lang="en-US" altLang="en-US" dirty="0" err="1" smtClean="0"/>
              <a:t>massa</a:t>
            </a:r>
            <a:r>
              <a:rPr lang="en-US" altLang="en-US" dirty="0" smtClean="0"/>
              <a:t> </a:t>
            </a:r>
            <a:r>
              <a:rPr lang="en-US" altLang="en-US" dirty="0" err="1" smtClean="0"/>
              <a:t>justo</a:t>
            </a:r>
            <a:r>
              <a:rPr lang="en-US" altLang="en-US" dirty="0" smtClean="0"/>
              <a:t> sit </a:t>
            </a:r>
            <a:r>
              <a:rPr lang="en-US" altLang="en-US" dirty="0" err="1" smtClean="0"/>
              <a:t>amet</a:t>
            </a:r>
            <a:r>
              <a:rPr lang="en-US" altLang="en-US" dirty="0" smtClean="0"/>
              <a:t> </a:t>
            </a:r>
            <a:r>
              <a:rPr lang="en-US" altLang="en-US" dirty="0" err="1" smtClean="0"/>
              <a:t>risus</a:t>
            </a:r>
            <a:r>
              <a:rPr lang="en-US" altLang="en-US" dirty="0" smtClean="0"/>
              <a:t>. </a:t>
            </a:r>
            <a:r>
              <a:rPr lang="en-US" altLang="en-US" dirty="0" err="1" smtClean="0"/>
              <a:t>Aenean</a:t>
            </a:r>
            <a:r>
              <a:rPr lang="en-US" altLang="en-US" dirty="0" smtClean="0"/>
              <a:t> </a:t>
            </a:r>
            <a:r>
              <a:rPr lang="en-US" altLang="en-US" dirty="0" err="1" smtClean="0"/>
              <a:t>eu</a:t>
            </a:r>
            <a:r>
              <a:rPr lang="en-US" altLang="en-US" dirty="0" smtClean="0"/>
              <a:t> </a:t>
            </a:r>
            <a:r>
              <a:rPr lang="en-US" altLang="en-US" dirty="0" err="1" smtClean="0"/>
              <a:t>leo</a:t>
            </a:r>
            <a:r>
              <a:rPr lang="en-US" altLang="en-US" dirty="0" smtClean="0"/>
              <a:t> quam. </a:t>
            </a:r>
            <a:r>
              <a:rPr lang="en-US" altLang="en-US" dirty="0" err="1" smtClean="0"/>
              <a:t>Pellentesque</a:t>
            </a:r>
            <a:r>
              <a:rPr lang="en-US" altLang="en-US" dirty="0" smtClean="0"/>
              <a:t> </a:t>
            </a:r>
            <a:r>
              <a:rPr lang="en-US" altLang="en-US" dirty="0" err="1" smtClean="0"/>
              <a:t>ornare</a:t>
            </a:r>
            <a:r>
              <a:rPr lang="en-US" altLang="en-US" dirty="0" smtClean="0"/>
              <a:t> </a:t>
            </a:r>
            <a:r>
              <a:rPr lang="en-US" altLang="en-US" dirty="0" err="1" smtClean="0"/>
              <a:t>sem</a:t>
            </a:r>
            <a:r>
              <a:rPr lang="en-US" altLang="en-US" dirty="0" smtClean="0"/>
              <a:t> </a:t>
            </a:r>
            <a:r>
              <a:rPr lang="en-US" altLang="en-US" dirty="0" err="1" smtClean="0"/>
              <a:t>lacinia</a:t>
            </a:r>
            <a:r>
              <a:rPr lang="en-US" altLang="en-US" dirty="0" smtClean="0"/>
              <a:t> quam </a:t>
            </a:r>
            <a:r>
              <a:rPr lang="en-US" altLang="en-US" dirty="0" err="1" smtClean="0"/>
              <a:t>venenatis</a:t>
            </a:r>
            <a:r>
              <a:rPr lang="en-US" altLang="en-US" dirty="0" smtClean="0"/>
              <a:t> </a:t>
            </a:r>
            <a:r>
              <a:rPr lang="en-US" altLang="en-US" dirty="0" err="1" smtClean="0"/>
              <a:t>vestibulum</a:t>
            </a:r>
            <a:r>
              <a:rPr lang="en-US" altLang="en-US" dirty="0" smtClean="0"/>
              <a:t>.</a:t>
            </a:r>
            <a:endParaRPr lang="en-US" altLang="en-US" dirty="0"/>
          </a:p>
        </p:txBody>
      </p:sp>
      <p:sp>
        <p:nvSpPr>
          <p:cNvPr id="11" name="Title 10"/>
          <p:cNvSpPr>
            <a:spLocks noGrp="1"/>
          </p:cNvSpPr>
          <p:nvPr>
            <p:ph type="title"/>
          </p:nvPr>
        </p:nvSpPr>
        <p:spPr>
          <a:xfrm>
            <a:off x="457199" y="1371600"/>
            <a:ext cx="11168743" cy="574913"/>
          </a:xfrm>
          <a:prstGeom prst="rect">
            <a:avLst/>
          </a:prstGeom>
        </p:spPr>
        <p:txBody>
          <a:bodyPr/>
          <a:lstStyle>
            <a:lvl1pPr>
              <a:defRPr b="1">
                <a:solidFill>
                  <a:srgbClr val="00233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5543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rgbClr val="5F574F"/>
                </a:solidFill>
                <a:latin typeface="NewsGoth BT" panose="020B0503020203020204" pitchFamily="34" charset="0"/>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rgbClr val="5F574F"/>
                </a:solidFill>
                <a:latin typeface="NewsGoth BT"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Presentation subtitle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3324" y="0"/>
            <a:ext cx="914402" cy="914402"/>
          </a:xfrm>
          <a:prstGeom prst="rect">
            <a:avLst/>
          </a:prstGeom>
        </p:spPr>
      </p:pic>
    </p:spTree>
    <p:extLst>
      <p:ext uri="{BB962C8B-B14F-4D97-AF65-F5344CB8AC3E}">
        <p14:creationId xmlns:p14="http://schemas.microsoft.com/office/powerpoint/2010/main" val="163085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46663"/>
            <a:ext cx="1128195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260556"/>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t>DAHLIN GROUP </a:t>
            </a:r>
            <a:r>
              <a:rPr lang="en-US" sz="1000" dirty="0" smtClean="0"/>
              <a:t>ARCHITECTURE | PLANNING</a:t>
            </a:r>
            <a:endParaRPr lang="en-US" sz="1000" dirty="0"/>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0"/>
            <a:ext cx="914402" cy="914402"/>
          </a:xfrm>
          <a:prstGeom prst="rect">
            <a:avLst/>
          </a:prstGeom>
        </p:spPr>
      </p:pic>
    </p:spTree>
    <p:extLst>
      <p:ext uri="{BB962C8B-B14F-4D97-AF65-F5344CB8AC3E}">
        <p14:creationId xmlns:p14="http://schemas.microsoft.com/office/powerpoint/2010/main" val="196574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260556"/>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t>DAHLIN GROUP </a:t>
            </a:r>
            <a:r>
              <a:rPr lang="en-US" sz="1000" dirty="0" smtClean="0"/>
              <a:t>ARCHITECTURE | PLANNING</a:t>
            </a:r>
            <a:endParaRPr lang="en-US" sz="1000" dirty="0"/>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0"/>
            <a:ext cx="914402" cy="914402"/>
          </a:xfrm>
          <a:prstGeom prst="rect">
            <a:avLst/>
          </a:prstGeom>
        </p:spPr>
      </p:pic>
      <p:sp>
        <p:nvSpPr>
          <p:cNvPr id="8" name="Content Placeholder 2"/>
          <p:cNvSpPr>
            <a:spLocks noGrp="1"/>
          </p:cNvSpPr>
          <p:nvPr>
            <p:ph idx="13"/>
          </p:nvPr>
        </p:nvSpPr>
        <p:spPr>
          <a:xfrm>
            <a:off x="463740" y="1355370"/>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
          </p:nvPr>
        </p:nvSpPr>
        <p:spPr>
          <a:xfrm>
            <a:off x="4339066" y="1355365"/>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4"/>
          </p:nvPr>
        </p:nvSpPr>
        <p:spPr>
          <a:xfrm>
            <a:off x="8218744" y="1359731"/>
            <a:ext cx="346383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715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260556"/>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t>DAHLIN GROUP </a:t>
            </a:r>
            <a:r>
              <a:rPr lang="en-US" sz="1000" dirty="0" smtClean="0"/>
              <a:t>ARCHITECTURE | PLANNING</a:t>
            </a:r>
            <a:endParaRPr lang="en-US" sz="1000" dirty="0"/>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0"/>
            <a:ext cx="914402" cy="914402"/>
          </a:xfrm>
          <a:prstGeom prst="rect">
            <a:avLst/>
          </a:prstGeom>
        </p:spPr>
      </p:pic>
      <p:sp>
        <p:nvSpPr>
          <p:cNvPr id="8" name="Content Placeholder 2"/>
          <p:cNvSpPr>
            <a:spLocks noGrp="1"/>
          </p:cNvSpPr>
          <p:nvPr>
            <p:ph idx="13"/>
          </p:nvPr>
        </p:nvSpPr>
        <p:spPr>
          <a:xfrm>
            <a:off x="463739" y="1355370"/>
            <a:ext cx="6537952"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
          </p:nvPr>
        </p:nvSpPr>
        <p:spPr>
          <a:xfrm>
            <a:off x="7308687" y="1355365"/>
            <a:ext cx="4447883" cy="20322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5"/>
          </p:nvPr>
        </p:nvSpPr>
        <p:spPr>
          <a:xfrm>
            <a:off x="7313042" y="3692434"/>
            <a:ext cx="4443528" cy="2007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855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941" y="1555672"/>
            <a:ext cx="1144959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94655" y="6269264"/>
            <a:ext cx="2871651" cy="365125"/>
          </a:xfrm>
        </p:spPr>
        <p:txBody>
          <a:bodyPr/>
          <a:lstStyle>
            <a:lvl1pPr marL="0" marR="0" indent="0" algn="l" defTabSz="146304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sz="1000" b="1" dirty="0" smtClean="0"/>
              <a:t>DAHLIN GROUP </a:t>
            </a:r>
            <a:r>
              <a:rPr lang="en-US" sz="1000" dirty="0" smtClean="0"/>
              <a:t>ARCHITECTURE | PLANNING</a:t>
            </a:r>
            <a:endParaRPr lang="en-US" sz="1000" dirty="0"/>
          </a:p>
        </p:txBody>
      </p:sp>
      <p:sp>
        <p:nvSpPr>
          <p:cNvPr id="6" name="Slide Number Placeholder 5"/>
          <p:cNvSpPr>
            <a:spLocks noGrp="1"/>
          </p:cNvSpPr>
          <p:nvPr>
            <p:ph type="sldNum" sz="quarter" idx="12"/>
          </p:nvPr>
        </p:nvSpPr>
        <p:spPr>
          <a:xfrm>
            <a:off x="7863840" y="6356350"/>
            <a:ext cx="3489961" cy="365125"/>
          </a:xfrm>
        </p:spPr>
        <p:txBody>
          <a:bodyPr/>
          <a:lstStyle>
            <a:lvl1pPr marL="0" marR="0" indent="0" algn="r" defTabSz="1463040" rtl="0" eaLnBrk="1" fontAlgn="auto" latinLnBrk="0" hangingPunct="1">
              <a:lnSpc>
                <a:spcPct val="100000"/>
              </a:lnSpc>
              <a:spcBef>
                <a:spcPts val="0"/>
              </a:spcBef>
              <a:spcAft>
                <a:spcPts val="0"/>
              </a:spcAft>
              <a:buClrTx/>
              <a:buSzTx/>
              <a:buFontTx/>
              <a:buNone/>
              <a:tabLst/>
              <a:defRPr/>
            </a:lvl1pPr>
          </a:lstStyle>
          <a:p>
            <a:r>
              <a:rPr lang="en-US" sz="1000" dirty="0" smtClean="0">
                <a:solidFill>
                  <a:schemeClr val="tx1"/>
                </a:solidFill>
              </a:rPr>
              <a:t>000.000    |    YY_MMDD   |    </a:t>
            </a:r>
            <a:r>
              <a:rPr lang="en-US" sz="1000" b="1" dirty="0" smtClean="0">
                <a:solidFill>
                  <a:srgbClr val="7977C2"/>
                </a:solidFill>
              </a:rPr>
              <a:t>PASSION FOR PLACE</a:t>
            </a:r>
            <a:endParaRPr lang="en-US" sz="1000" dirty="0" smtClean="0">
              <a:solidFill>
                <a:srgbClr val="7977C2"/>
              </a:solidFill>
            </a:endParaRPr>
          </a:p>
          <a:p>
            <a:endParaRPr lang="en-US" dirty="0"/>
          </a:p>
        </p:txBody>
      </p:sp>
      <p:sp>
        <p:nvSpPr>
          <p:cNvPr id="8" name="Title 1"/>
          <p:cNvSpPr>
            <a:spLocks noGrp="1"/>
          </p:cNvSpPr>
          <p:nvPr>
            <p:ph type="title" hasCustomPrompt="1"/>
          </p:nvPr>
        </p:nvSpPr>
        <p:spPr>
          <a:xfrm>
            <a:off x="367941" y="60315"/>
            <a:ext cx="11449590" cy="1325563"/>
          </a:xfrm>
        </p:spPr>
        <p:txBody>
          <a:bodyPr/>
          <a:lstStyle>
            <a:lvl1pPr>
              <a:defRPr baseline="0"/>
            </a:lvl1pPr>
          </a:lstStyle>
          <a:p>
            <a:r>
              <a:rPr lang="en-US" dirty="0" smtClean="0"/>
              <a:t>Slide title</a:t>
            </a:r>
            <a:endParaRPr lang="en-US" dirty="0"/>
          </a:p>
        </p:txBody>
      </p:sp>
    </p:spTree>
    <p:extLst>
      <p:ext uri="{BB962C8B-B14F-4D97-AF65-F5344CB8AC3E}">
        <p14:creationId xmlns:p14="http://schemas.microsoft.com/office/powerpoint/2010/main" val="36371154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3.emf"/><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5.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3175" y="0"/>
            <a:ext cx="12188825" cy="5459413"/>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7" name="Picture 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11113"/>
            <a:ext cx="12192000" cy="158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5791200"/>
            <a:ext cx="121888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89564"/>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88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3175" y="1079500"/>
            <a:ext cx="12188825" cy="57785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64917460"/>
      </p:ext>
    </p:extLst>
  </p:cSld>
  <p:clrMap bg1="lt1" tx1="dk1" bg2="lt2" tx2="dk2" accent1="accent1" accent2="accent2" accent3="accent3" accent4="accent4" accent5="accent5" accent6="accent6" hlink="hlink" folHlink="folHlink"/>
  <p:sldLayoutIdLst>
    <p:sldLayoutId id="2147483677" r:id="rId1"/>
  </p:sldLayoutIdLst>
  <p:timing>
    <p:tnLst>
      <p:par>
        <p:cTn id="1" dur="indefinite" restart="never" nodeType="tmRoot"/>
      </p:par>
    </p:tnLst>
  </p:timing>
  <p:txStyles>
    <p:titleStyle>
      <a:lvl1pPr algn="l" defTabSz="457200" rtl="0" eaLnBrk="0" fontAlgn="base" hangingPunct="0">
        <a:spcBef>
          <a:spcPct val="0"/>
        </a:spcBef>
        <a:spcAft>
          <a:spcPct val="0"/>
        </a:spcAft>
        <a:defRPr sz="3200" kern="1200">
          <a:solidFill>
            <a:srgbClr val="239898"/>
          </a:solidFill>
          <a:latin typeface="Arial"/>
          <a:ea typeface="ＭＳ Ｐゴシック" pitchFamily="-111" charset="-128"/>
          <a:cs typeface="Arial"/>
        </a:defRPr>
      </a:lvl1pPr>
      <a:lvl2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2pPr>
      <a:lvl3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3pPr>
      <a:lvl4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4pPr>
      <a:lvl5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5pPr>
      <a:lvl6pPr marL="457200" algn="l" defTabSz="457200" rtl="0" fontAlgn="base">
        <a:spcBef>
          <a:spcPct val="0"/>
        </a:spcBef>
        <a:spcAft>
          <a:spcPct val="0"/>
        </a:spcAft>
        <a:defRPr sz="3200">
          <a:solidFill>
            <a:srgbClr val="0D3D7E"/>
          </a:solidFill>
          <a:latin typeface="Arial" pitchFamily="-111" charset="0"/>
          <a:ea typeface="ＭＳ Ｐゴシック" pitchFamily="-111" charset="-128"/>
        </a:defRPr>
      </a:lvl6pPr>
      <a:lvl7pPr marL="914400" algn="l" defTabSz="457200" rtl="0" fontAlgn="base">
        <a:spcBef>
          <a:spcPct val="0"/>
        </a:spcBef>
        <a:spcAft>
          <a:spcPct val="0"/>
        </a:spcAft>
        <a:defRPr sz="3200">
          <a:solidFill>
            <a:srgbClr val="0D3D7E"/>
          </a:solidFill>
          <a:latin typeface="Arial" pitchFamily="-111" charset="0"/>
          <a:ea typeface="ＭＳ Ｐゴシック" pitchFamily="-111" charset="-128"/>
        </a:defRPr>
      </a:lvl7pPr>
      <a:lvl8pPr marL="1371600" algn="l" defTabSz="457200" rtl="0" fontAlgn="base">
        <a:spcBef>
          <a:spcPct val="0"/>
        </a:spcBef>
        <a:spcAft>
          <a:spcPct val="0"/>
        </a:spcAft>
        <a:defRPr sz="3200">
          <a:solidFill>
            <a:srgbClr val="0D3D7E"/>
          </a:solidFill>
          <a:latin typeface="Arial" pitchFamily="-111" charset="0"/>
          <a:ea typeface="ＭＳ Ｐゴシック" pitchFamily="-111" charset="-128"/>
        </a:defRPr>
      </a:lvl8pPr>
      <a:lvl9pPr marL="1828800" algn="l" defTabSz="457200" rtl="0" fontAlgn="base">
        <a:spcBef>
          <a:spcPct val="0"/>
        </a:spcBef>
        <a:spcAft>
          <a:spcPct val="0"/>
        </a:spcAft>
        <a:defRPr sz="3200">
          <a:solidFill>
            <a:srgbClr val="0D3D7E"/>
          </a:solidFill>
          <a:latin typeface="Arial" pitchFamily="-111" charset="0"/>
          <a:ea typeface="ＭＳ Ｐゴシック" pitchFamily="-111" charset="-128"/>
        </a:defRPr>
      </a:lvl9pPr>
    </p:titleStyle>
    <p:bodyStyle>
      <a:lvl1pPr marL="342900" indent="-685800" algn="l" defTabSz="457200" rtl="0" eaLnBrk="0" fontAlgn="base" hangingPunct="0">
        <a:spcBef>
          <a:spcPct val="0"/>
        </a:spcBef>
        <a:spcAft>
          <a:spcPts val="1200"/>
        </a:spcAft>
        <a:buFont typeface="Arial" panose="020B0604020202020204" pitchFamily="34" charset="0"/>
        <a:defRPr lang="en-US" sz="2600" kern="1200">
          <a:solidFill>
            <a:srgbClr val="0D3D7E"/>
          </a:solidFill>
          <a:latin typeface="Arial"/>
          <a:ea typeface="ＭＳ Ｐゴシック" pitchFamily="-11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Wingdings" panose="05000000000000000000" pitchFamily="2" charset="2"/>
        <a:buChar char="Ø"/>
        <a:defRPr sz="2600" kern="1200">
          <a:solidFill>
            <a:srgbClr val="0D3D7E"/>
          </a:solidFill>
          <a:latin typeface="Arial"/>
          <a:ea typeface="Arial" pitchFamily="-111"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1" charset="-128"/>
          <a:cs typeface="ＭＳ Ｐゴシック" pitchFamily="-111"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1"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88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3175" y="1079500"/>
            <a:ext cx="12188825" cy="57785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46888493"/>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txStyles>
    <p:titleStyle>
      <a:lvl1pPr algn="l" defTabSz="457200" rtl="0" eaLnBrk="0" fontAlgn="base" hangingPunct="0">
        <a:spcBef>
          <a:spcPct val="0"/>
        </a:spcBef>
        <a:spcAft>
          <a:spcPct val="0"/>
        </a:spcAft>
        <a:defRPr sz="3200" kern="1200">
          <a:solidFill>
            <a:srgbClr val="239898"/>
          </a:solidFill>
          <a:latin typeface="Arial"/>
          <a:ea typeface="ＭＳ Ｐゴシック" pitchFamily="-111" charset="-128"/>
          <a:cs typeface="Arial"/>
        </a:defRPr>
      </a:lvl1pPr>
      <a:lvl2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2pPr>
      <a:lvl3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3pPr>
      <a:lvl4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4pPr>
      <a:lvl5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5pPr>
      <a:lvl6pPr marL="457200" algn="l" defTabSz="457200" rtl="0" fontAlgn="base">
        <a:spcBef>
          <a:spcPct val="0"/>
        </a:spcBef>
        <a:spcAft>
          <a:spcPct val="0"/>
        </a:spcAft>
        <a:defRPr sz="3200">
          <a:solidFill>
            <a:srgbClr val="0D3D7E"/>
          </a:solidFill>
          <a:latin typeface="Arial" pitchFamily="-111" charset="0"/>
          <a:ea typeface="ＭＳ Ｐゴシック" pitchFamily="-111" charset="-128"/>
        </a:defRPr>
      </a:lvl6pPr>
      <a:lvl7pPr marL="914400" algn="l" defTabSz="457200" rtl="0" fontAlgn="base">
        <a:spcBef>
          <a:spcPct val="0"/>
        </a:spcBef>
        <a:spcAft>
          <a:spcPct val="0"/>
        </a:spcAft>
        <a:defRPr sz="3200">
          <a:solidFill>
            <a:srgbClr val="0D3D7E"/>
          </a:solidFill>
          <a:latin typeface="Arial" pitchFamily="-111" charset="0"/>
          <a:ea typeface="ＭＳ Ｐゴシック" pitchFamily="-111" charset="-128"/>
        </a:defRPr>
      </a:lvl7pPr>
      <a:lvl8pPr marL="1371600" algn="l" defTabSz="457200" rtl="0" fontAlgn="base">
        <a:spcBef>
          <a:spcPct val="0"/>
        </a:spcBef>
        <a:spcAft>
          <a:spcPct val="0"/>
        </a:spcAft>
        <a:defRPr sz="3200">
          <a:solidFill>
            <a:srgbClr val="0D3D7E"/>
          </a:solidFill>
          <a:latin typeface="Arial" pitchFamily="-111" charset="0"/>
          <a:ea typeface="ＭＳ Ｐゴシック" pitchFamily="-111" charset="-128"/>
        </a:defRPr>
      </a:lvl8pPr>
      <a:lvl9pPr marL="1828800" algn="l" defTabSz="457200" rtl="0" fontAlgn="base">
        <a:spcBef>
          <a:spcPct val="0"/>
        </a:spcBef>
        <a:spcAft>
          <a:spcPct val="0"/>
        </a:spcAft>
        <a:defRPr sz="3200">
          <a:solidFill>
            <a:srgbClr val="0D3D7E"/>
          </a:solidFill>
          <a:latin typeface="Arial" pitchFamily="-111" charset="0"/>
          <a:ea typeface="ＭＳ Ｐゴシック" pitchFamily="-111" charset="-128"/>
        </a:defRPr>
      </a:lvl9pPr>
    </p:titleStyle>
    <p:bodyStyle>
      <a:lvl1pPr marL="342900" indent="-685800" algn="l" defTabSz="457200" rtl="0" eaLnBrk="0" fontAlgn="base" hangingPunct="0">
        <a:spcBef>
          <a:spcPct val="0"/>
        </a:spcBef>
        <a:spcAft>
          <a:spcPts val="1200"/>
        </a:spcAft>
        <a:buFont typeface="Arial" panose="020B0604020202020204" pitchFamily="34" charset="0"/>
        <a:defRPr lang="en-US" sz="2600" kern="1200">
          <a:solidFill>
            <a:srgbClr val="0D3D7E"/>
          </a:solidFill>
          <a:latin typeface="Arial"/>
          <a:ea typeface="ＭＳ Ｐゴシック" pitchFamily="-11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Wingdings" panose="05000000000000000000" pitchFamily="2" charset="2"/>
        <a:buChar char="Ø"/>
        <a:defRPr sz="2600" kern="1200">
          <a:solidFill>
            <a:srgbClr val="0D3D7E"/>
          </a:solidFill>
          <a:latin typeface="Arial"/>
          <a:ea typeface="Arial" pitchFamily="-111"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1" charset="-128"/>
          <a:cs typeface="ＭＳ Ｐゴシック" pitchFamily="-111"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1"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88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3175" y="1079500"/>
            <a:ext cx="12188825" cy="57785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19174697"/>
      </p:ext>
    </p:extLst>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par>
    </p:tnLst>
  </p:timing>
  <p:txStyles>
    <p:titleStyle>
      <a:lvl1pPr algn="l" defTabSz="457200" rtl="0" eaLnBrk="0" fontAlgn="base" hangingPunct="0">
        <a:spcBef>
          <a:spcPct val="0"/>
        </a:spcBef>
        <a:spcAft>
          <a:spcPct val="0"/>
        </a:spcAft>
        <a:defRPr sz="3200" kern="1200">
          <a:solidFill>
            <a:srgbClr val="239898"/>
          </a:solidFill>
          <a:latin typeface="Arial"/>
          <a:ea typeface="ＭＳ Ｐゴシック" pitchFamily="-111" charset="-128"/>
          <a:cs typeface="Arial"/>
        </a:defRPr>
      </a:lvl1pPr>
      <a:lvl2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2pPr>
      <a:lvl3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3pPr>
      <a:lvl4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4pPr>
      <a:lvl5pPr algn="l" defTabSz="457200" rtl="0" eaLnBrk="0" fontAlgn="base" hangingPunct="0">
        <a:spcBef>
          <a:spcPct val="0"/>
        </a:spcBef>
        <a:spcAft>
          <a:spcPct val="0"/>
        </a:spcAft>
        <a:defRPr sz="3200">
          <a:solidFill>
            <a:srgbClr val="239898"/>
          </a:solidFill>
          <a:latin typeface="Arial" pitchFamily="-111" charset="0"/>
          <a:ea typeface="ＭＳ Ｐゴシック" pitchFamily="-111" charset="-128"/>
          <a:cs typeface="Arial" charset="0"/>
        </a:defRPr>
      </a:lvl5pPr>
      <a:lvl6pPr marL="457200" algn="l" defTabSz="457200" rtl="0" fontAlgn="base">
        <a:spcBef>
          <a:spcPct val="0"/>
        </a:spcBef>
        <a:spcAft>
          <a:spcPct val="0"/>
        </a:spcAft>
        <a:defRPr sz="3200">
          <a:solidFill>
            <a:srgbClr val="0D3D7E"/>
          </a:solidFill>
          <a:latin typeface="Arial" pitchFamily="-111" charset="0"/>
          <a:ea typeface="ＭＳ Ｐゴシック" pitchFamily="-111" charset="-128"/>
        </a:defRPr>
      </a:lvl6pPr>
      <a:lvl7pPr marL="914400" algn="l" defTabSz="457200" rtl="0" fontAlgn="base">
        <a:spcBef>
          <a:spcPct val="0"/>
        </a:spcBef>
        <a:spcAft>
          <a:spcPct val="0"/>
        </a:spcAft>
        <a:defRPr sz="3200">
          <a:solidFill>
            <a:srgbClr val="0D3D7E"/>
          </a:solidFill>
          <a:latin typeface="Arial" pitchFamily="-111" charset="0"/>
          <a:ea typeface="ＭＳ Ｐゴシック" pitchFamily="-111" charset="-128"/>
        </a:defRPr>
      </a:lvl7pPr>
      <a:lvl8pPr marL="1371600" algn="l" defTabSz="457200" rtl="0" fontAlgn="base">
        <a:spcBef>
          <a:spcPct val="0"/>
        </a:spcBef>
        <a:spcAft>
          <a:spcPct val="0"/>
        </a:spcAft>
        <a:defRPr sz="3200">
          <a:solidFill>
            <a:srgbClr val="0D3D7E"/>
          </a:solidFill>
          <a:latin typeface="Arial" pitchFamily="-111" charset="0"/>
          <a:ea typeface="ＭＳ Ｐゴシック" pitchFamily="-111" charset="-128"/>
        </a:defRPr>
      </a:lvl8pPr>
      <a:lvl9pPr marL="1828800" algn="l" defTabSz="457200" rtl="0" fontAlgn="base">
        <a:spcBef>
          <a:spcPct val="0"/>
        </a:spcBef>
        <a:spcAft>
          <a:spcPct val="0"/>
        </a:spcAft>
        <a:defRPr sz="3200">
          <a:solidFill>
            <a:srgbClr val="0D3D7E"/>
          </a:solidFill>
          <a:latin typeface="Arial" pitchFamily="-111" charset="0"/>
          <a:ea typeface="ＭＳ Ｐゴシック" pitchFamily="-111" charset="-128"/>
        </a:defRPr>
      </a:lvl9pPr>
    </p:titleStyle>
    <p:bodyStyle>
      <a:lvl1pPr marL="342900" indent="-685800" algn="l" defTabSz="457200" rtl="0" eaLnBrk="0" fontAlgn="base" hangingPunct="0">
        <a:spcBef>
          <a:spcPct val="0"/>
        </a:spcBef>
        <a:spcAft>
          <a:spcPts val="1200"/>
        </a:spcAft>
        <a:buFont typeface="Arial" panose="020B0604020202020204" pitchFamily="34" charset="0"/>
        <a:defRPr lang="en-US" sz="2600" kern="1200">
          <a:solidFill>
            <a:srgbClr val="0D3D7E"/>
          </a:solidFill>
          <a:latin typeface="Arial"/>
          <a:ea typeface="ＭＳ Ｐゴシック" pitchFamily="-111"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Wingdings" panose="05000000000000000000" pitchFamily="2" charset="2"/>
        <a:buChar char="Ø"/>
        <a:defRPr sz="2600" kern="1200">
          <a:solidFill>
            <a:srgbClr val="0D3D7E"/>
          </a:solidFill>
          <a:latin typeface="Arial"/>
          <a:ea typeface="Arial" pitchFamily="-111"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1" charset="-128"/>
          <a:cs typeface="ＭＳ Ｐゴシック" pitchFamily="-111"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1"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8FE4B-F6C3-4D7F-93A3-BD3BF6701A26}" type="datetimeFigureOut">
              <a:rPr lang="en-US" smtClean="0"/>
              <a:t>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D2790-FFB0-4E52-B82C-748A15053DC5}" type="slidenum">
              <a:rPr lang="en-US" smtClean="0"/>
              <a:t>‹#›</a:t>
            </a:fld>
            <a:endParaRPr lang="en-US"/>
          </a:p>
        </p:txBody>
      </p:sp>
      <p:pic>
        <p:nvPicPr>
          <p:cNvPr id="7" name="Picture 3"/>
          <p:cNvPicPr>
            <a:picLocks noChangeAspect="1"/>
          </p:cNvPicPr>
          <p:nvPr userDrawn="1"/>
        </p:nvPicPr>
        <p:blipFill>
          <a:blip r:embed="rId18">
            <a:extLst>
              <a:ext uri="{28A0092B-C50C-407E-A947-70E740481C1C}">
                <a14:useLocalDpi xmlns:a14="http://schemas.microsoft.com/office/drawing/2010/main"/>
              </a:ext>
            </a:extLst>
          </a:blip>
          <a:srcRect/>
          <a:stretch>
            <a:fillRect/>
          </a:stretch>
        </p:blipFill>
        <p:spPr bwMode="auto">
          <a:xfrm>
            <a:off x="0" y="0"/>
            <a:ext cx="12188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3175" y="1079500"/>
            <a:ext cx="12188825" cy="57785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105385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8FE4B-F6C3-4D7F-93A3-BD3BF6701A26}" type="datetimeFigureOut">
              <a:rPr lang="en-US" smtClean="0"/>
              <a:t>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D2790-FFB0-4E52-B82C-748A15053DC5}" type="slidenum">
              <a:rPr lang="en-US" smtClean="0"/>
              <a:t>‹#›</a:t>
            </a:fld>
            <a:endParaRPr lang="en-US"/>
          </a:p>
        </p:txBody>
      </p:sp>
    </p:spTree>
    <p:extLst>
      <p:ext uri="{BB962C8B-B14F-4D97-AF65-F5344CB8AC3E}">
        <p14:creationId xmlns:p14="http://schemas.microsoft.com/office/powerpoint/2010/main" val="24404723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hyperlink" Target="http://www.azmoves.com/property/details/1661762/MLS-5112542/14803-W-Sentinel-Drive-Sun-City-West-AZ-85375.asp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3.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1.xml"/><Relationship Id="rId6" Type="http://schemas.openxmlformats.org/officeDocument/2006/relationships/image" Target="../media/image84.jpeg"/><Relationship Id="rId5" Type="http://schemas.openxmlformats.org/officeDocument/2006/relationships/image" Target="../media/image83.jp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1.xml"/><Relationship Id="rId5" Type="http://schemas.openxmlformats.org/officeDocument/2006/relationships/image" Target="../media/image88.jpeg"/><Relationship Id="rId4" Type="http://schemas.openxmlformats.org/officeDocument/2006/relationships/image" Target="../media/image87.emf"/></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1.xml"/><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3.xml"/><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105.jpeg"/><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08.JPG"/></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g"/><Relationship Id="rId7" Type="http://schemas.openxmlformats.org/officeDocument/2006/relationships/image" Target="../media/image122.jpg"/><Relationship Id="rId2" Type="http://schemas.openxmlformats.org/officeDocument/2006/relationships/image" Target="../media/image117.jpg"/><Relationship Id="rId1" Type="http://schemas.openxmlformats.org/officeDocument/2006/relationships/slideLayout" Target="../slideLayouts/slideLayout21.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5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g"/><Relationship Id="rId2" Type="http://schemas.openxmlformats.org/officeDocument/2006/relationships/image" Target="../media/image125.jpeg"/><Relationship Id="rId1" Type="http://schemas.openxmlformats.org/officeDocument/2006/relationships/slideLayout" Target="../slideLayouts/slideLayout21.xml"/><Relationship Id="rId6" Type="http://schemas.openxmlformats.org/officeDocument/2006/relationships/image" Target="../media/image129.jpeg"/><Relationship Id="rId5" Type="http://schemas.openxmlformats.org/officeDocument/2006/relationships/image" Target="../media/image128.jpg"/><Relationship Id="rId4" Type="http://schemas.openxmlformats.org/officeDocument/2006/relationships/image" Target="../media/image127.jpg"/></Relationships>
</file>

<file path=ppt/slides/_rels/slide6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e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1.xml"/><Relationship Id="rId5" Type="http://schemas.openxmlformats.org/officeDocument/2006/relationships/image" Target="../media/image137.jpeg"/><Relationship Id="rId4" Type="http://schemas.openxmlformats.org/officeDocument/2006/relationships/image" Target="../media/image136.jpeg"/></Relationships>
</file>

<file path=ppt/slides/_rels/slide6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1.xml"/><Relationship Id="rId4" Type="http://schemas.openxmlformats.org/officeDocument/2006/relationships/image" Target="../media/image140.jpg"/></Relationships>
</file>

<file path=ppt/slides/_rels/slide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1.jpe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4.jpe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3.xml"/></Relationships>
</file>

<file path=ppt/slides/_rels/slide7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6.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50.emf"/><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8.jpeg"/><Relationship Id="rId4" Type="http://schemas.openxmlformats.org/officeDocument/2006/relationships/image" Target="../media/image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bwMode="auto">
          <a:xfrm>
            <a:off x="774699" y="2272868"/>
            <a:ext cx="10206810" cy="24570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a:t>Adapting Existing Plans to Entice Today’s Evolving 55+ Buyers</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098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853725" y="425653"/>
            <a:ext cx="80772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spcAft>
                <a:spcPct val="0"/>
              </a:spcAft>
            </a:pPr>
            <a:r>
              <a:rPr lang="en-US" sz="3200" b="1" dirty="0" smtClean="0">
                <a:solidFill>
                  <a:srgbClr val="10416A"/>
                </a:solidFill>
                <a:latin typeface="Arial" panose="020B0604020202020204" pitchFamily="34" charset="0"/>
                <a:cs typeface="Arial" panose="020B0604020202020204" pitchFamily="34" charset="0"/>
              </a:rPr>
              <a:t>Attracting The Over 55 Market</a:t>
            </a:r>
          </a:p>
          <a:p>
            <a:pPr algn="ctr" eaLnBrk="1" hangingPunct="1">
              <a:spcAft>
                <a:spcPct val="0"/>
              </a:spcAft>
              <a:buFontTx/>
              <a:buNone/>
            </a:pPr>
            <a:r>
              <a:rPr lang="en-US" sz="2200" i="1" dirty="0" smtClean="0">
                <a:solidFill>
                  <a:srgbClr val="5F574F"/>
                </a:solidFill>
                <a:latin typeface="Arial" panose="020B0604020202020204" pitchFamily="34" charset="0"/>
                <a:cs typeface="Arial" panose="020B0604020202020204" pitchFamily="34" charset="0"/>
              </a:rPr>
              <a:t>The Over 55 consumer is more active and sophisticated than ever before and is looking for the</a:t>
            </a:r>
            <a:r>
              <a:rPr lang="en-US" sz="2200" b="1" i="1" dirty="0" smtClean="0">
                <a:solidFill>
                  <a:srgbClr val="5F574F"/>
                </a:solidFill>
                <a:latin typeface="Arial" panose="020B0604020202020204" pitchFamily="34" charset="0"/>
                <a:cs typeface="Arial" panose="020B0604020202020204" pitchFamily="34" charset="0"/>
              </a:rPr>
              <a:t> </a:t>
            </a:r>
            <a:r>
              <a:rPr lang="en-US" sz="2200" b="1" i="1" dirty="0" smtClean="0">
                <a:solidFill>
                  <a:srgbClr val="C33B32"/>
                </a:solidFill>
                <a:latin typeface="Arial" panose="020B0604020202020204" pitchFamily="34" charset="0"/>
                <a:cs typeface="Arial" panose="020B0604020202020204" pitchFamily="34" charset="0"/>
              </a:rPr>
              <a:t>NEXT ADVENTURE!</a:t>
            </a:r>
            <a:endParaRPr lang="en-US" sz="2200" b="1" i="1" dirty="0">
              <a:solidFill>
                <a:srgbClr val="C33B32"/>
              </a:solidFill>
              <a:latin typeface="Arial" panose="020B0604020202020204" pitchFamily="34" charset="0"/>
              <a:cs typeface="Arial" panose="020B0604020202020204" pitchFamily="34" charset="0"/>
            </a:endParaRPr>
          </a:p>
        </p:txBody>
      </p:sp>
      <p:sp>
        <p:nvSpPr>
          <p:cNvPr id="7" name="TextBox 6"/>
          <p:cNvSpPr txBox="1"/>
          <p:nvPr/>
        </p:nvSpPr>
        <p:spPr bwMode="auto">
          <a:xfrm>
            <a:off x="2246039" y="2274270"/>
            <a:ext cx="4611961"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nSpc>
                <a:spcPct val="150000"/>
              </a:lnSpc>
              <a:spcAft>
                <a:spcPct val="0"/>
              </a:spcAft>
              <a:buClr>
                <a:srgbClr val="10416A"/>
              </a:buClr>
              <a:buSzPct val="75000"/>
            </a:pPr>
            <a:r>
              <a:rPr lang="en-US" sz="2000" b="1" dirty="0" smtClean="0">
                <a:solidFill>
                  <a:srgbClr val="5F574F"/>
                </a:solidFill>
                <a:latin typeface="Arial" panose="020B0604020202020204" pitchFamily="34" charset="0"/>
                <a:cs typeface="Arial" panose="020B0604020202020204" pitchFamily="34" charset="0"/>
              </a:rPr>
              <a:t>  </a:t>
            </a:r>
            <a:r>
              <a:rPr lang="en-US" sz="2000" b="1" dirty="0" smtClean="0">
                <a:solidFill>
                  <a:srgbClr val="C33B32"/>
                </a:solidFill>
                <a:latin typeface="Arial" panose="020B0604020202020204" pitchFamily="34" charset="0"/>
                <a:cs typeface="Arial" panose="020B0604020202020204" pitchFamily="34" charset="0"/>
              </a:rPr>
              <a:t>THE CONSUMER</a:t>
            </a:r>
          </a:p>
          <a:p>
            <a:pPr marL="911225" indent="-342900" eaLnBrk="1" hangingPunct="1">
              <a:spcAft>
                <a:spcPct val="0"/>
              </a:spcAft>
              <a:buClr>
                <a:srgbClr val="10416A"/>
              </a:buClr>
              <a:buSzPct val="100000"/>
              <a:buFont typeface="Wingdings" panose="05000000000000000000" pitchFamily="2" charset="2"/>
              <a:buChar char="§"/>
            </a:pPr>
            <a:r>
              <a:rPr lang="en-US" sz="2000" dirty="0" smtClean="0">
                <a:solidFill>
                  <a:srgbClr val="5F574F"/>
                </a:solidFill>
                <a:latin typeface="Arial" panose="020B0604020202020204" pitchFamily="34" charset="0"/>
                <a:cs typeface="Arial" panose="020B0604020202020204" pitchFamily="34" charset="0"/>
              </a:rPr>
              <a:t>Me too generation – belongers</a:t>
            </a:r>
          </a:p>
          <a:p>
            <a:pPr marL="854075" indent="-285750" eaLnBrk="1" hangingPunct="1">
              <a:spcAft>
                <a:spcPct val="0"/>
              </a:spcAft>
              <a:buClr>
                <a:srgbClr val="10416A"/>
              </a:buClr>
              <a:buSzPct val="100000"/>
              <a:buFont typeface="Wingdings" panose="05000000000000000000" pitchFamily="2" charset="2"/>
              <a:buChar char="§"/>
            </a:pPr>
            <a:endParaRPr lang="en-US" sz="2000" dirty="0">
              <a:solidFill>
                <a:srgbClr val="5F574F"/>
              </a:solidFill>
              <a:latin typeface="Arial" panose="020B0604020202020204" pitchFamily="34" charset="0"/>
              <a:cs typeface="Arial" panose="020B0604020202020204" pitchFamily="34" charset="0"/>
            </a:endParaRPr>
          </a:p>
          <a:p>
            <a:pPr marL="911225" indent="-342900" eaLnBrk="1" hangingPunct="1">
              <a:spcAft>
                <a:spcPct val="0"/>
              </a:spcAft>
              <a:buClr>
                <a:srgbClr val="10416A"/>
              </a:buClr>
              <a:buSzPct val="100000"/>
              <a:buFont typeface="Wingdings" panose="05000000000000000000" pitchFamily="2" charset="2"/>
              <a:buChar char="§"/>
            </a:pPr>
            <a:r>
              <a:rPr lang="en-US" sz="2000" dirty="0" smtClean="0">
                <a:solidFill>
                  <a:srgbClr val="5F574F"/>
                </a:solidFill>
                <a:latin typeface="Arial" panose="020B0604020202020204" pitchFamily="34" charset="0"/>
                <a:cs typeface="Arial" panose="020B0604020202020204" pitchFamily="34" charset="0"/>
              </a:rPr>
              <a:t>The fiercely independent</a:t>
            </a:r>
          </a:p>
          <a:p>
            <a:pPr marL="911225" indent="-342900" eaLnBrk="1" hangingPunct="1">
              <a:spcAft>
                <a:spcPct val="0"/>
              </a:spcAft>
              <a:buClr>
                <a:srgbClr val="10416A"/>
              </a:buClr>
              <a:buSzPct val="100000"/>
              <a:buFont typeface="Wingdings" panose="05000000000000000000" pitchFamily="2" charset="2"/>
              <a:buChar char="§"/>
            </a:pPr>
            <a:endParaRPr lang="en-US" sz="2000" dirty="0">
              <a:solidFill>
                <a:srgbClr val="5F574F"/>
              </a:solidFill>
              <a:latin typeface="Arial" panose="020B0604020202020204" pitchFamily="34" charset="0"/>
              <a:cs typeface="Arial" panose="020B0604020202020204" pitchFamily="34" charset="0"/>
            </a:endParaRPr>
          </a:p>
          <a:p>
            <a:pPr marL="911225" indent="-342900" eaLnBrk="1" hangingPunct="1">
              <a:spcAft>
                <a:spcPct val="0"/>
              </a:spcAft>
              <a:buClr>
                <a:srgbClr val="10416A"/>
              </a:buClr>
              <a:buSzPct val="100000"/>
              <a:buFont typeface="Wingdings" panose="05000000000000000000" pitchFamily="2" charset="2"/>
              <a:buChar char="§"/>
            </a:pPr>
            <a:r>
              <a:rPr lang="en-US" sz="2000" dirty="0" smtClean="0">
                <a:solidFill>
                  <a:srgbClr val="5F574F"/>
                </a:solidFill>
                <a:latin typeface="Arial" panose="020B0604020202020204" pitchFamily="34" charset="0"/>
                <a:cs typeface="Arial" panose="020B0604020202020204" pitchFamily="34" charset="0"/>
              </a:rPr>
              <a:t>Re-inventors</a:t>
            </a:r>
            <a:endParaRPr lang="en-US" sz="2000" dirty="0">
              <a:solidFill>
                <a:srgbClr val="5F574F"/>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586" y="5565226"/>
            <a:ext cx="6657975"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1168" y="1961803"/>
            <a:ext cx="2618971" cy="330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809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928567" y="570805"/>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Boomer Needs Vary By Life Stage</a:t>
            </a:r>
            <a:endParaRPr lang="en-US" sz="3200" dirty="0">
              <a:solidFill>
                <a:srgbClr val="10416A"/>
              </a:solidFill>
              <a:latin typeface="Arial" panose="020B0604020202020204" pitchFamily="34" charset="0"/>
              <a:cs typeface="Arial" panose="020B0604020202020204" pitchFamily="34" charset="0"/>
            </a:endParaRPr>
          </a:p>
        </p:txBody>
      </p:sp>
      <p:sp>
        <p:nvSpPr>
          <p:cNvPr id="3" name="TextBox 2"/>
          <p:cNvSpPr txBox="1"/>
          <p:nvPr/>
        </p:nvSpPr>
        <p:spPr bwMode="auto">
          <a:xfrm>
            <a:off x="1623753" y="1981201"/>
            <a:ext cx="7620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a:spcAft>
                <a:spcPct val="0"/>
              </a:spcAft>
              <a:buClr>
                <a:srgbClr val="10416A"/>
              </a:buClr>
              <a:buSzPct val="100000"/>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 55 </a:t>
            </a:r>
            <a:r>
              <a:rPr lang="en-US" sz="2400" dirty="0">
                <a:solidFill>
                  <a:srgbClr val="5F574F"/>
                </a:solidFill>
                <a:latin typeface="Arial" panose="020B0604020202020204" pitchFamily="34" charset="0"/>
                <a:cs typeface="Arial" panose="020B0604020202020204" pitchFamily="34" charset="0"/>
              </a:rPr>
              <a:t>to 65 years old = Active Adult</a:t>
            </a:r>
          </a:p>
          <a:p>
            <a:pPr marL="342900" indent="-342900">
              <a:spcAft>
                <a:spcPct val="0"/>
              </a:spcAft>
              <a:buClr>
                <a:srgbClr val="10416A"/>
              </a:buClr>
              <a:buSzPct val="100000"/>
              <a:buFont typeface="Wingdings" panose="05000000000000000000" pitchFamily="2" charset="2"/>
              <a:buChar char="§"/>
            </a:pPr>
            <a:endParaRPr lang="en-US" sz="2400" dirty="0">
              <a:solidFill>
                <a:srgbClr val="5F574F"/>
              </a:solidFill>
              <a:latin typeface="Arial" panose="020B0604020202020204" pitchFamily="34" charset="0"/>
              <a:cs typeface="Arial" panose="020B0604020202020204" pitchFamily="34" charset="0"/>
            </a:endParaRPr>
          </a:p>
          <a:p>
            <a:pPr marL="342900" indent="-342900">
              <a:spcAft>
                <a:spcPct val="0"/>
              </a:spcAft>
              <a:buClr>
                <a:srgbClr val="10416A"/>
              </a:buClr>
              <a:buSzPct val="100000"/>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 65 </a:t>
            </a:r>
            <a:r>
              <a:rPr lang="en-US" sz="2400" dirty="0">
                <a:solidFill>
                  <a:srgbClr val="5F574F"/>
                </a:solidFill>
                <a:latin typeface="Arial" panose="020B0604020202020204" pitchFamily="34" charset="0"/>
                <a:cs typeface="Arial" panose="020B0604020202020204" pitchFamily="34" charset="0"/>
              </a:rPr>
              <a:t>to 75 years old = Active Senior</a:t>
            </a:r>
          </a:p>
          <a:p>
            <a:pPr marL="342900" indent="-342900">
              <a:spcAft>
                <a:spcPct val="0"/>
              </a:spcAft>
              <a:buClr>
                <a:srgbClr val="10416A"/>
              </a:buClr>
              <a:buSzPct val="100000"/>
              <a:buFont typeface="Wingdings" panose="05000000000000000000" pitchFamily="2" charset="2"/>
              <a:buChar char="§"/>
            </a:pPr>
            <a:endParaRPr lang="en-US" sz="2400" dirty="0">
              <a:solidFill>
                <a:srgbClr val="5F574F"/>
              </a:solidFill>
              <a:latin typeface="Arial" panose="020B0604020202020204" pitchFamily="34" charset="0"/>
              <a:cs typeface="Arial" panose="020B0604020202020204" pitchFamily="34" charset="0"/>
            </a:endParaRPr>
          </a:p>
          <a:p>
            <a:pPr marL="342900" indent="-342900">
              <a:spcAft>
                <a:spcPct val="0"/>
              </a:spcAft>
              <a:buClr>
                <a:srgbClr val="10416A"/>
              </a:buClr>
              <a:buSzPct val="100000"/>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 75 </a:t>
            </a:r>
            <a:r>
              <a:rPr lang="en-US" sz="2400" dirty="0">
                <a:solidFill>
                  <a:srgbClr val="5F574F"/>
                </a:solidFill>
                <a:latin typeface="Arial" panose="020B0604020202020204" pitchFamily="34" charset="0"/>
                <a:cs typeface="Arial" panose="020B0604020202020204" pitchFamily="34" charset="0"/>
              </a:rPr>
              <a:t>to 85 years old = Restful Reflection</a:t>
            </a:r>
          </a:p>
          <a:p>
            <a:pPr marL="342900" indent="-342900">
              <a:spcAft>
                <a:spcPct val="0"/>
              </a:spcAft>
              <a:buClr>
                <a:srgbClr val="10416A"/>
              </a:buClr>
              <a:buSzPct val="100000"/>
              <a:buFont typeface="Wingdings" panose="05000000000000000000" pitchFamily="2" charset="2"/>
              <a:buChar char="§"/>
            </a:pPr>
            <a:endParaRPr lang="en-US" sz="2400" dirty="0">
              <a:solidFill>
                <a:srgbClr val="5F574F"/>
              </a:solidFill>
              <a:latin typeface="Arial" panose="020B0604020202020204" pitchFamily="34" charset="0"/>
              <a:cs typeface="Arial" panose="020B0604020202020204" pitchFamily="34" charset="0"/>
            </a:endParaRPr>
          </a:p>
          <a:p>
            <a:pPr marL="342900" indent="-342900">
              <a:spcAft>
                <a:spcPct val="0"/>
              </a:spcAft>
              <a:buClr>
                <a:srgbClr val="10416A"/>
              </a:buClr>
              <a:buSzPct val="100000"/>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 85 </a:t>
            </a:r>
            <a:r>
              <a:rPr lang="en-US" sz="2400" dirty="0">
                <a:solidFill>
                  <a:srgbClr val="5F574F"/>
                </a:solidFill>
                <a:latin typeface="Arial" panose="020B0604020202020204" pitchFamily="34" charset="0"/>
                <a:cs typeface="Arial" panose="020B0604020202020204" pitchFamily="34" charset="0"/>
              </a:rPr>
              <a:t>to 95 and beyond = Legacy Living</a:t>
            </a:r>
          </a:p>
          <a:p>
            <a:pPr marL="457200" indent="-457200" eaLnBrk="1" hangingPunct="1">
              <a:spcAft>
                <a:spcPct val="0"/>
              </a:spcAft>
              <a:buClr>
                <a:srgbClr val="10416A"/>
              </a:buClr>
              <a:buSzPct val="100000"/>
              <a:buFont typeface="Wingdings" panose="05000000000000000000" pitchFamily="2" charset="2"/>
              <a:buChar char="§"/>
            </a:pPr>
            <a:endParaRPr lang="en-US" sz="2400" dirty="0">
              <a:solidFill>
                <a:srgbClr val="5F574F"/>
              </a:solidFill>
              <a:latin typeface="Arial" panose="020B0604020202020204" pitchFamily="34" charset="0"/>
              <a:cs typeface="Arial" panose="020B0604020202020204" pitchFamily="34" charset="0"/>
            </a:endParaRPr>
          </a:p>
          <a:p>
            <a:pPr marL="342900" indent="-342900">
              <a:spcAft>
                <a:spcPct val="0"/>
              </a:spcAft>
              <a:buClr>
                <a:srgbClr val="10416A"/>
              </a:buClr>
              <a:buSzPct val="100000"/>
              <a:buFont typeface="Wingdings" panose="05000000000000000000" pitchFamily="2" charset="2"/>
              <a:buChar char="§"/>
            </a:pPr>
            <a:endParaRPr lang="en-US" sz="2400" dirty="0">
              <a:solidFill>
                <a:srgbClr val="5F574F"/>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77164" y="1454996"/>
            <a:ext cx="3185618" cy="20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77164" y="3759887"/>
            <a:ext cx="2228603" cy="2714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513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 Box 10"/>
          <p:cNvSpPr txBox="1">
            <a:spLocks noChangeArrowheads="1"/>
          </p:cNvSpPr>
          <p:nvPr/>
        </p:nvSpPr>
        <p:spPr bwMode="auto">
          <a:xfrm>
            <a:off x="1737764" y="-95967"/>
            <a:ext cx="8794750" cy="19208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spcBef>
                <a:spcPct val="0"/>
              </a:spcBef>
              <a:spcAft>
                <a:spcPct val="0"/>
              </a:spcAft>
              <a:defRPr/>
            </a:pPr>
            <a:r>
              <a:rPr lang="en-US" altLang="en-US" sz="6000" b="1" dirty="0">
                <a:solidFill>
                  <a:prstClr val="white"/>
                </a:solidFill>
                <a:latin typeface="Bradley Hand ITC" pitchFamily="66" charset="0"/>
              </a:rPr>
              <a:t>MERCHANDISING FOR    TH</a:t>
            </a:r>
          </a:p>
        </p:txBody>
      </p:sp>
      <p:sp>
        <p:nvSpPr>
          <p:cNvPr id="2" name="TextBox 1"/>
          <p:cNvSpPr txBox="1"/>
          <p:nvPr/>
        </p:nvSpPr>
        <p:spPr>
          <a:xfrm>
            <a:off x="4396691" y="134960"/>
            <a:ext cx="2658677" cy="584775"/>
          </a:xfrm>
          <a:prstGeom prst="rect">
            <a:avLst/>
          </a:prstGeom>
          <a:noFill/>
          <a:effectLst/>
        </p:spPr>
        <p:txBody>
          <a:bodyPr wrap="none">
            <a:spAutoFit/>
          </a:bodyPr>
          <a:lstStyle/>
          <a:p>
            <a:pPr eaLnBrk="0" fontAlgn="base" hangingPunct="0">
              <a:spcBef>
                <a:spcPct val="0"/>
              </a:spcBef>
              <a:spcAft>
                <a:spcPct val="0"/>
              </a:spcAft>
              <a:defRPr/>
            </a:pPr>
            <a:r>
              <a:rPr lang="en-US" sz="3200" b="1" dirty="0" smtClean="0">
                <a:solidFill>
                  <a:schemeClr val="accent3"/>
                </a:solidFill>
                <a:latin typeface="Arial" panose="020B0604020202020204" pitchFamily="34" charset="0"/>
                <a:cs typeface="Arial" panose="020B0604020202020204" pitchFamily="34" charset="0"/>
              </a:rPr>
              <a:t>The </a:t>
            </a:r>
            <a:r>
              <a:rPr lang="en-US" sz="3200" b="1" dirty="0" err="1" smtClean="0">
                <a:solidFill>
                  <a:schemeClr val="accent3"/>
                </a:solidFill>
                <a:latin typeface="Arial" panose="020B0604020202020204" pitchFamily="34" charset="0"/>
                <a:cs typeface="Arial" panose="020B0604020202020204" pitchFamily="34" charset="0"/>
              </a:rPr>
              <a:t>Wellesly</a:t>
            </a:r>
            <a:endParaRPr lang="en-US" sz="3200" b="1" dirty="0">
              <a:solidFill>
                <a:schemeClr val="accent3"/>
              </a:solidFill>
              <a:latin typeface="Arial" panose="020B0604020202020204" pitchFamily="34" charset="0"/>
              <a:cs typeface="Arial" panose="020B0604020202020204" pitchFamily="34" charset="0"/>
            </a:endParaRPr>
          </a:p>
        </p:txBody>
      </p:sp>
      <p:sp>
        <p:nvSpPr>
          <p:cNvPr id="4" name="TextBox 3"/>
          <p:cNvSpPr txBox="1"/>
          <p:nvPr/>
        </p:nvSpPr>
        <p:spPr>
          <a:xfrm>
            <a:off x="4515537" y="831478"/>
            <a:ext cx="6324617" cy="1938992"/>
          </a:xfrm>
          <a:prstGeom prst="rect">
            <a:avLst/>
          </a:prstGeom>
          <a:noFill/>
        </p:spPr>
        <p:txBody>
          <a:bodyPr wrap="none">
            <a:spAutoFit/>
          </a:bodyPr>
          <a:lstStyle/>
          <a:p>
            <a:pPr marL="285750" indent="-285750" eaLnBrk="0" fontAlgn="base" hangingPunct="0">
              <a:lnSpc>
                <a:spcPct val="150000"/>
              </a:lnSpc>
              <a:spcBef>
                <a:spcPct val="0"/>
              </a:spcBef>
              <a:spcAft>
                <a:spcPct val="0"/>
              </a:spcAft>
              <a:buClr>
                <a:srgbClr val="10416A"/>
              </a:buClr>
              <a:buSzPct val="100000"/>
              <a:buFont typeface="Wingdings" panose="05000000000000000000" pitchFamily="2" charset="2"/>
              <a:buChar char="§"/>
              <a:defRPr/>
            </a:pPr>
            <a:r>
              <a:rPr lang="en-US" sz="2000" dirty="0">
                <a:solidFill>
                  <a:srgbClr val="5F574F"/>
                </a:solidFill>
                <a:latin typeface="Arial" panose="020B0604020202020204" pitchFamily="34" charset="0"/>
                <a:cs typeface="Arial" panose="020B0604020202020204" pitchFamily="34" charset="0"/>
              </a:rPr>
              <a:t>Single person involved in the community</a:t>
            </a:r>
          </a:p>
          <a:p>
            <a:pPr marL="285750" indent="-285750" eaLnBrk="0" fontAlgn="base" hangingPunct="0">
              <a:lnSpc>
                <a:spcPct val="150000"/>
              </a:lnSpc>
              <a:spcBef>
                <a:spcPct val="0"/>
              </a:spcBef>
              <a:spcAft>
                <a:spcPct val="0"/>
              </a:spcAft>
              <a:buClr>
                <a:srgbClr val="10416A"/>
              </a:buClr>
              <a:buSzPct val="100000"/>
              <a:buFont typeface="Wingdings" panose="05000000000000000000" pitchFamily="2" charset="2"/>
              <a:buChar char="§"/>
              <a:defRPr/>
            </a:pPr>
            <a:r>
              <a:rPr lang="en-US" sz="2000" dirty="0">
                <a:solidFill>
                  <a:srgbClr val="5F574F"/>
                </a:solidFill>
                <a:latin typeface="Arial" panose="020B0604020202020204" pitchFamily="34" charset="0"/>
                <a:cs typeface="Arial" panose="020B0604020202020204" pitchFamily="34" charset="0"/>
              </a:rPr>
              <a:t>Lots of hobbies…gardening, art, travel</a:t>
            </a:r>
          </a:p>
          <a:p>
            <a:pPr marL="285750" indent="-285750" eaLnBrk="0" fontAlgn="base" hangingPunct="0">
              <a:lnSpc>
                <a:spcPct val="150000"/>
              </a:lnSpc>
              <a:spcBef>
                <a:spcPct val="0"/>
              </a:spcBef>
              <a:spcAft>
                <a:spcPct val="0"/>
              </a:spcAft>
              <a:buClr>
                <a:srgbClr val="10416A"/>
              </a:buClr>
              <a:buSzPct val="100000"/>
              <a:buFont typeface="Wingdings" panose="05000000000000000000" pitchFamily="2" charset="2"/>
              <a:buChar char="§"/>
              <a:defRPr/>
            </a:pPr>
            <a:r>
              <a:rPr lang="en-US" sz="2000" dirty="0">
                <a:solidFill>
                  <a:srgbClr val="5F574F"/>
                </a:solidFill>
                <a:latin typeface="Arial" panose="020B0604020202020204" pitchFamily="34" charset="0"/>
                <a:cs typeface="Arial" panose="020B0604020202020204" pitchFamily="34" charset="0"/>
              </a:rPr>
              <a:t>Carefree living - attracted to lock and leave lifestyle</a:t>
            </a:r>
          </a:p>
          <a:p>
            <a:pPr marL="285750" indent="-285750" eaLnBrk="0" fontAlgn="base" hangingPunct="0">
              <a:lnSpc>
                <a:spcPct val="150000"/>
              </a:lnSpc>
              <a:spcBef>
                <a:spcPct val="0"/>
              </a:spcBef>
              <a:spcAft>
                <a:spcPct val="0"/>
              </a:spcAft>
              <a:buClr>
                <a:srgbClr val="10416A"/>
              </a:buClr>
              <a:buSzPct val="100000"/>
              <a:buFont typeface="Wingdings" panose="05000000000000000000" pitchFamily="2" charset="2"/>
              <a:buChar char="§"/>
              <a:defRPr/>
            </a:pPr>
            <a:r>
              <a:rPr lang="en-US" sz="2000" dirty="0">
                <a:solidFill>
                  <a:srgbClr val="5F574F"/>
                </a:solidFill>
                <a:latin typeface="Arial" panose="020B0604020202020204" pitchFamily="34" charset="0"/>
                <a:cs typeface="Arial" panose="020B0604020202020204" pitchFamily="34" charset="0"/>
              </a:rPr>
              <a:t>Keep Austin Weird – mature and organized “Hippie</a:t>
            </a:r>
            <a:r>
              <a:rPr lang="en-US" sz="2000" dirty="0" smtClean="0">
                <a:solidFill>
                  <a:srgbClr val="5F574F"/>
                </a:solidFill>
                <a:latin typeface="Arial" panose="020B0604020202020204" pitchFamily="34" charset="0"/>
                <a:cs typeface="Arial" panose="020B0604020202020204" pitchFamily="34" charset="0"/>
              </a:rPr>
              <a:t>”</a:t>
            </a:r>
            <a:endParaRPr lang="en-US" sz="2000" dirty="0">
              <a:solidFill>
                <a:srgbClr val="5F574F"/>
              </a:solidFill>
              <a:latin typeface="Arial" panose="020B0604020202020204" pitchFamily="34" charset="0"/>
              <a:cs typeface="Arial" panose="020B0604020202020204" pitchFamily="34" charset="0"/>
            </a:endParaRPr>
          </a:p>
        </p:txBody>
      </p:sp>
      <p:pic>
        <p:nvPicPr>
          <p:cNvPr id="40964" name="Picture 4" descr="S:\BUILDERS\BROOKFIELD RESIDENTIAL\RETREAT AT DRIPPING SPRINGS\WELLESLY-PLAN 5310\Presentation\PDF's\FURNITURE\founders day.PNG"/>
          <p:cNvPicPr>
            <a:picLocks noChangeAspect="1" noChangeArrowheads="1"/>
          </p:cNvPicPr>
          <p:nvPr/>
        </p:nvPicPr>
        <p:blipFill>
          <a:blip r:embed="rId3"/>
          <a:srcRect/>
          <a:stretch>
            <a:fillRect/>
          </a:stretch>
        </p:blipFill>
        <p:spPr bwMode="auto">
          <a:xfrm>
            <a:off x="9210327" y="2781053"/>
            <a:ext cx="1908774" cy="21661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5" name="Picture 5" descr="S:\BUILDERS\BROOKFIELD RESIDENTIAL\RETREAT AT DRIPPING SPRINGS\WELLESLY-PLAN 5310\Presentation\PDF's\FURNITURE\hamilton pool.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15537" y="4254500"/>
            <a:ext cx="4363384" cy="25714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6" name="Picture 6" descr="S:\BUILDERS\BROOKFIELD RESIDENTIAL\RETREAT AT DRIPPING SPRINGS\WELLESLY-PLAN 5310\Presentation\PDF's\FURNITURE\vodka.PNG"/>
          <p:cNvPicPr>
            <a:picLocks noChangeAspect="1" noChangeArrowheads="1"/>
          </p:cNvPicPr>
          <p:nvPr/>
        </p:nvPicPr>
        <p:blipFill>
          <a:blip r:embed="rId5"/>
          <a:srcRect/>
          <a:stretch>
            <a:fillRect/>
          </a:stretch>
        </p:blipFill>
        <p:spPr bwMode="auto">
          <a:xfrm>
            <a:off x="9216911" y="5024162"/>
            <a:ext cx="1923436" cy="18017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7" name="Picture 7" descr="S:\BUILDERS\BROOKFIELD RESIDENTIAL\RETREAT AT DRIPPING SPRINGS\WELLESLY-PLAN 5310\Presentation\PDF's\FURNITURE\wine trail.PNG"/>
          <p:cNvPicPr>
            <a:picLocks noChangeAspect="1" noChangeArrowheads="1"/>
          </p:cNvPicPr>
          <p:nvPr/>
        </p:nvPicPr>
        <p:blipFill>
          <a:blip r:embed="rId6"/>
          <a:srcRect/>
          <a:stretch>
            <a:fillRect/>
          </a:stretch>
        </p:blipFill>
        <p:spPr bwMode="auto">
          <a:xfrm>
            <a:off x="5360555" y="2933082"/>
            <a:ext cx="2486025" cy="12096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300" name="Picture 12" descr="S:\BUILDERS\BROOKFIELD RESIDENTIAL\RETREAT AT DRIPPING SPRINGS\WELLESLY-PLAN 5310\Presentation\PDF's\FURNITURE\yoga.PNG"/>
          <p:cNvPicPr>
            <a:picLocks noChangeAspect="1" noChangeArrowheads="1"/>
          </p:cNvPicPr>
          <p:nvPr/>
        </p:nvPicPr>
        <p:blipFill>
          <a:blip r:embed="rId7"/>
          <a:srcRect/>
          <a:stretch>
            <a:fillRect/>
          </a:stretch>
        </p:blipFill>
        <p:spPr bwMode="auto">
          <a:xfrm>
            <a:off x="360065" y="749299"/>
            <a:ext cx="3827759" cy="6076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65081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6078"/>
          <a:stretch/>
        </p:blipFill>
        <p:spPr>
          <a:xfrm>
            <a:off x="0" y="-12700"/>
            <a:ext cx="12191999" cy="6870700"/>
          </a:xfrm>
          <a:prstGeom prst="rect">
            <a:avLst/>
          </a:prstGeom>
          <a:effectLst/>
        </p:spPr>
      </p:pic>
    </p:spTree>
    <p:extLst>
      <p:ext uri="{BB962C8B-B14F-4D97-AF65-F5344CB8AC3E}">
        <p14:creationId xmlns:p14="http://schemas.microsoft.com/office/powerpoint/2010/main" val="313815080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16844"/>
            <a:ext cx="6456362"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24600" y="4114800"/>
            <a:ext cx="1721946" cy="461665"/>
          </a:xfrm>
          <a:prstGeom prst="rect">
            <a:avLst/>
          </a:prstGeom>
          <a:noFill/>
        </p:spPr>
        <p:txBody>
          <a:bodyPr wrap="none" rtlCol="0">
            <a:spAutoFit/>
          </a:bodyPr>
          <a:lstStyle/>
          <a:p>
            <a:r>
              <a:rPr lang="en-US" sz="2400" dirty="0"/>
              <a:t>1,800 Sq. Ft.</a:t>
            </a:r>
          </a:p>
        </p:txBody>
      </p:sp>
    </p:spTree>
    <p:extLst>
      <p:ext uri="{BB962C8B-B14F-4D97-AF65-F5344CB8AC3E}">
        <p14:creationId xmlns:p14="http://schemas.microsoft.com/office/powerpoint/2010/main" val="4190002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890" b="13714"/>
          <a:stretch/>
        </p:blipFill>
        <p:spPr>
          <a:xfrm>
            <a:off x="0" y="-1"/>
            <a:ext cx="12192000" cy="6858001"/>
          </a:xfrm>
          <a:prstGeom prst="rect">
            <a:avLst/>
          </a:prstGeom>
        </p:spPr>
      </p:pic>
    </p:spTree>
    <p:extLst>
      <p:ext uri="{BB962C8B-B14F-4D97-AF65-F5344CB8AC3E}">
        <p14:creationId xmlns:p14="http://schemas.microsoft.com/office/powerpoint/2010/main" val="73689440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9822" b="5782"/>
          <a:stretch/>
        </p:blipFill>
        <p:spPr>
          <a:xfrm>
            <a:off x="0" y="0"/>
            <a:ext cx="12192000" cy="6858000"/>
          </a:xfrm>
          <a:prstGeom prst="rect">
            <a:avLst/>
          </a:prstGeom>
          <a:effectLst/>
        </p:spPr>
      </p:pic>
    </p:spTree>
    <p:extLst>
      <p:ext uri="{BB962C8B-B14F-4D97-AF65-F5344CB8AC3E}">
        <p14:creationId xmlns:p14="http://schemas.microsoft.com/office/powerpoint/2010/main" val="335064315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6743" b="8752"/>
          <a:stretch/>
        </p:blipFill>
        <p:spPr>
          <a:xfrm>
            <a:off x="0" y="0"/>
            <a:ext cx="12192000" cy="6866916"/>
          </a:xfrm>
          <a:prstGeom prst="rect">
            <a:avLst/>
          </a:prstGeom>
          <a:effectLst/>
        </p:spPr>
      </p:pic>
    </p:spTree>
    <p:extLst>
      <p:ext uri="{BB962C8B-B14F-4D97-AF65-F5344CB8AC3E}">
        <p14:creationId xmlns:p14="http://schemas.microsoft.com/office/powerpoint/2010/main" val="22714842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1386838" y="1117885"/>
            <a:ext cx="701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Aft>
                <a:spcPct val="0"/>
              </a:spcAft>
            </a:pPr>
            <a:r>
              <a:rPr lang="en-US" sz="2000" b="1" dirty="0">
                <a:solidFill>
                  <a:srgbClr val="C33B32"/>
                </a:solidFill>
                <a:latin typeface="Arial" panose="020B0604020202020204" pitchFamily="34" charset="0"/>
                <a:cs typeface="Arial" panose="020B0604020202020204" pitchFamily="34" charset="0"/>
              </a:rPr>
              <a:t>Del Webb – Sun City</a:t>
            </a:r>
          </a:p>
        </p:txBody>
      </p:sp>
      <p:pic>
        <p:nvPicPr>
          <p:cNvPr id="4" name="Picture 3" descr="http://www.gannett-cdn.com/-mm-/1144074de11de3dc91b5e8d262818e2f0cd5691f/c=43-0-1760-1291&amp;r=x404&amp;c=534x401/local/-/media/2015/05/18/Phoenix/Phoenix/635675480115563848-1960-Sun-City.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2392224" y="4023711"/>
            <a:ext cx="3585623" cy="2425568"/>
          </a:xfrm>
          <a:prstGeom prst="rect">
            <a:avLst/>
          </a:prstGeom>
          <a:noFill/>
          <a:ln>
            <a:noFill/>
          </a:ln>
        </p:spPr>
      </p:pic>
      <p:pic>
        <p:nvPicPr>
          <p:cNvPr id="5" name="Picture 4" descr="C:\Users\Susan\Bernard Server\Bernard Partnership Team Share\Company Server\DEBBIE\Sun City.jpg"/>
          <p:cNvPicPr/>
          <p:nvPr/>
        </p:nvPicPr>
        <p:blipFill>
          <a:blip r:embed="rId3">
            <a:extLst>
              <a:ext uri="{28A0092B-C50C-407E-A947-70E740481C1C}">
                <a14:useLocalDpi xmlns:a14="http://schemas.microsoft.com/office/drawing/2010/main"/>
              </a:ext>
            </a:extLst>
          </a:blip>
          <a:srcRect/>
          <a:stretch>
            <a:fillRect/>
          </a:stretch>
        </p:blipFill>
        <p:spPr bwMode="auto">
          <a:xfrm>
            <a:off x="1469967" y="1571917"/>
            <a:ext cx="3124200" cy="2246769"/>
          </a:xfrm>
          <a:prstGeom prst="rect">
            <a:avLst/>
          </a:prstGeom>
          <a:noFill/>
          <a:ln>
            <a:noFill/>
          </a:ln>
        </p:spPr>
      </p:pic>
      <p:pic>
        <p:nvPicPr>
          <p:cNvPr id="6" name="Picture 5" descr="14803 W Sentinel Drive, Sun City West, AZ 85375 — This comfortable 2 bedroom (split) 2 bathroom, Cameron model in beautiful Sun City West Arizona, is waiting for your arrival!  This home is ideal for both full &amp; part-time residence features tiled foyer, tiled kitchen/nook, utility room and tiled bathrooms. Both front patio and back patio are covered in this North/South facing Sun City West delight!  The kitchen is light and bright, with a breakfast nook and bay window.  This Cameron model…">
            <a:hlinkClick r:id="rId4"/>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6162495" y="4023709"/>
            <a:ext cx="3625820" cy="2425569"/>
          </a:xfrm>
          <a:prstGeom prst="rect">
            <a:avLst/>
          </a:prstGeom>
          <a:noFill/>
          <a:ln>
            <a:noFill/>
          </a:ln>
        </p:spPr>
      </p:pic>
      <p:sp>
        <p:nvSpPr>
          <p:cNvPr id="7" name="TextBox 6"/>
          <p:cNvSpPr txBox="1"/>
          <p:nvPr/>
        </p:nvSpPr>
        <p:spPr bwMode="auto">
          <a:xfrm>
            <a:off x="5004032" y="1532409"/>
            <a:ext cx="613386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a:spcAft>
                <a:spcPct val="0"/>
              </a:spcAft>
              <a:buClr>
                <a:srgbClr val="10416A"/>
              </a:buClr>
              <a:buSzPct val="100000"/>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The first major 55+ active adult community was Del Webb’s Sun City in Arizona  </a:t>
            </a:r>
          </a:p>
          <a:p>
            <a:pPr marL="342900" indent="-342900">
              <a:spcAft>
                <a:spcPct val="0"/>
              </a:spcAft>
              <a:buClr>
                <a:srgbClr val="10416A"/>
              </a:buClr>
              <a:buSzPct val="100000"/>
              <a:buFont typeface="Wingdings" panose="05000000000000000000" pitchFamily="2" charset="2"/>
              <a:buChar char="§"/>
            </a:pPr>
            <a:endParaRPr lang="en-US" sz="2000" dirty="0">
              <a:solidFill>
                <a:srgbClr val="5F574F"/>
              </a:solidFill>
              <a:latin typeface="Arial" panose="020B0604020202020204" pitchFamily="34" charset="0"/>
              <a:cs typeface="Arial" panose="020B0604020202020204" pitchFamily="34" charset="0"/>
            </a:endParaRPr>
          </a:p>
          <a:p>
            <a:pPr marL="342900" indent="-342900">
              <a:spcAft>
                <a:spcPct val="0"/>
              </a:spcAft>
              <a:buClr>
                <a:srgbClr val="10416A"/>
              </a:buClr>
              <a:buSzPct val="100000"/>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It all began with an idea to develop an entire community in the Southwest dedicated to a more leisurely lifestyle for the retired, active adult</a:t>
            </a:r>
            <a:endParaRPr lang="en-US" sz="2000" b="1" i="1" dirty="0">
              <a:solidFill>
                <a:srgbClr val="5F574F"/>
              </a:solidFill>
              <a:latin typeface="Arial" panose="020B0604020202020204" pitchFamily="34" charset="0"/>
              <a:cs typeface="Arial" panose="020B0604020202020204" pitchFamily="34" charset="0"/>
            </a:endParaRPr>
          </a:p>
        </p:txBody>
      </p:sp>
      <p:sp>
        <p:nvSpPr>
          <p:cNvPr id="9" name="TextBox 8"/>
          <p:cNvSpPr txBox="1"/>
          <p:nvPr/>
        </p:nvSpPr>
        <p:spPr bwMode="auto">
          <a:xfrm>
            <a:off x="1923690" y="335116"/>
            <a:ext cx="86554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What Innovation Looked Like In The 1960’s</a:t>
            </a:r>
            <a:endParaRPr lang="en-US" sz="3200" dirty="0">
              <a:solidFill>
                <a:srgbClr val="1041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373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656990" y="369119"/>
            <a:ext cx="87824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What Innovation Looked Like In The 1970’s</a:t>
            </a:r>
            <a:endParaRPr lang="en-US" sz="3200" dirty="0">
              <a:solidFill>
                <a:srgbClr val="10416A"/>
              </a:solidFill>
              <a:latin typeface="Arial" panose="020B0604020202020204" pitchFamily="34" charset="0"/>
              <a:cs typeface="Arial" panose="020B0604020202020204" pitchFamily="34" charset="0"/>
            </a:endParaRPr>
          </a:p>
        </p:txBody>
      </p:sp>
      <p:pic>
        <p:nvPicPr>
          <p:cNvPr id="8" name="Picture 7" descr="Image result for house style in the 1970s"/>
          <p:cNvPicPr/>
          <p:nvPr/>
        </p:nvPicPr>
        <p:blipFill>
          <a:blip r:embed="rId2" cstate="print">
            <a:extLst>
              <a:ext uri="{28A0092B-C50C-407E-A947-70E740481C1C}">
                <a14:useLocalDpi xmlns:a14="http://schemas.microsoft.com/office/drawing/2010/main"/>
              </a:ext>
            </a:extLst>
          </a:blip>
          <a:srcRect/>
          <a:stretch>
            <a:fillRect/>
          </a:stretch>
        </p:blipFill>
        <p:spPr bwMode="auto">
          <a:xfrm>
            <a:off x="1178769" y="1261961"/>
            <a:ext cx="3732343" cy="2531400"/>
          </a:xfrm>
          <a:prstGeom prst="rect">
            <a:avLst/>
          </a:prstGeom>
          <a:noFill/>
          <a:ln>
            <a:noFill/>
          </a:ln>
        </p:spPr>
      </p:pic>
      <p:sp>
        <p:nvSpPr>
          <p:cNvPr id="10" name="TextBox 9"/>
          <p:cNvSpPr txBox="1"/>
          <p:nvPr/>
        </p:nvSpPr>
        <p:spPr bwMode="auto">
          <a:xfrm>
            <a:off x="5309088" y="1756231"/>
            <a:ext cx="52446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a:spcAft>
                <a:spcPct val="0"/>
              </a:spcAft>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By the 1970’s, single-family homes grew </a:t>
            </a:r>
            <a:r>
              <a:rPr lang="en-US" sz="2000" dirty="0" smtClean="0">
                <a:solidFill>
                  <a:srgbClr val="5F574F"/>
                </a:solidFill>
                <a:latin typeface="Arial" panose="020B0604020202020204" pitchFamily="34" charset="0"/>
                <a:cs typeface="Arial" panose="020B0604020202020204" pitchFamily="34" charset="0"/>
              </a:rPr>
              <a:t>to </a:t>
            </a:r>
            <a:r>
              <a:rPr lang="en-US" sz="2000" dirty="0">
                <a:solidFill>
                  <a:srgbClr val="5F574F"/>
                </a:solidFill>
                <a:latin typeface="Arial" panose="020B0604020202020204" pitchFamily="34" charset="0"/>
                <a:cs typeface="Arial" panose="020B0604020202020204" pitchFamily="34" charset="0"/>
              </a:rPr>
              <a:t>an average finished area of 1634 SF </a:t>
            </a:r>
            <a:r>
              <a:rPr lang="en-US" sz="2000" dirty="0" smtClean="0">
                <a:solidFill>
                  <a:srgbClr val="5F574F"/>
                </a:solidFill>
                <a:latin typeface="Arial" panose="020B0604020202020204" pitchFamily="34" charset="0"/>
                <a:cs typeface="Arial" panose="020B0604020202020204" pitchFamily="34" charset="0"/>
              </a:rPr>
              <a:t> (</a:t>
            </a:r>
            <a:r>
              <a:rPr lang="en-US" sz="2000" dirty="0">
                <a:solidFill>
                  <a:srgbClr val="5F574F"/>
                </a:solidFill>
                <a:latin typeface="Arial" panose="020B0604020202020204" pitchFamily="34" charset="0"/>
                <a:cs typeface="Arial" panose="020B0604020202020204" pitchFamily="34" charset="0"/>
              </a:rPr>
              <a:t>a 66% increase from the 1950’s)</a:t>
            </a:r>
          </a:p>
          <a:p>
            <a:pPr marL="342900" indent="-342900">
              <a:spcAft>
                <a:spcPct val="0"/>
              </a:spcAft>
              <a:buClr>
                <a:srgbClr val="10416A"/>
              </a:buClr>
              <a:buFont typeface="Wingdings" panose="05000000000000000000" pitchFamily="2" charset="2"/>
              <a:buChar char="§"/>
            </a:pPr>
            <a:endParaRPr lang="en-US" sz="2000" dirty="0">
              <a:solidFill>
                <a:srgbClr val="5F574F"/>
              </a:solidFill>
              <a:latin typeface="Arial" panose="020B0604020202020204" pitchFamily="34" charset="0"/>
              <a:cs typeface="Arial" panose="020B0604020202020204" pitchFamily="34" charset="0"/>
            </a:endParaRPr>
          </a:p>
          <a:p>
            <a:pPr marL="342900" indent="-342900">
              <a:spcAft>
                <a:spcPct val="0"/>
              </a:spcAft>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65% of homes now had at least 3 bedrooms and 23% had 4 bedrooms</a:t>
            </a:r>
          </a:p>
          <a:p>
            <a:pPr marL="342900" indent="-342900">
              <a:spcAft>
                <a:spcPct val="0"/>
              </a:spcAft>
              <a:buClr>
                <a:srgbClr val="10416A"/>
              </a:buClr>
              <a:buFont typeface="Wingdings" panose="05000000000000000000" pitchFamily="2" charset="2"/>
              <a:buChar char="§"/>
            </a:pPr>
            <a:endParaRPr lang="en-US" sz="2000" dirty="0">
              <a:solidFill>
                <a:srgbClr val="5F574F"/>
              </a:solidFill>
              <a:latin typeface="Arial" panose="020B0604020202020204" pitchFamily="34" charset="0"/>
              <a:cs typeface="Arial" panose="020B0604020202020204" pitchFamily="34" charset="0"/>
            </a:endParaRPr>
          </a:p>
          <a:p>
            <a:pPr marL="342900" indent="-342900">
              <a:spcAft>
                <a:spcPct val="0"/>
              </a:spcAft>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Exterior designs were still principally brick and wood (70%)</a:t>
            </a:r>
          </a:p>
        </p:txBody>
      </p:sp>
      <p:pic>
        <p:nvPicPr>
          <p:cNvPr id="1026" name="Picture 2" descr="Image result for east coast brick homes built in the 1970'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8768" y="3961728"/>
            <a:ext cx="3732344" cy="252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286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2183" y="3695156"/>
            <a:ext cx="3739837" cy="1882684"/>
          </a:xfrm>
        </p:spPr>
        <p:txBody>
          <a:bodyPr>
            <a:noAutofit/>
          </a:bodyPr>
          <a:lstStyle/>
          <a:p>
            <a:pPr marL="0" indent="0" algn="ctr">
              <a:buNone/>
            </a:pPr>
            <a:r>
              <a:rPr lang="en-US" sz="2000" dirty="0" smtClean="0">
                <a:solidFill>
                  <a:srgbClr val="5F574F"/>
                </a:solidFill>
                <a:latin typeface="Arial" panose="020B0604020202020204" pitchFamily="34" charset="0"/>
                <a:cs typeface="Arial" panose="020B0604020202020204" pitchFamily="34" charset="0"/>
              </a:rPr>
              <a:t>Mary </a:t>
            </a:r>
            <a:r>
              <a:rPr lang="en-US" sz="2000" dirty="0" err="1" smtClean="0">
                <a:solidFill>
                  <a:srgbClr val="5F574F"/>
                </a:solidFill>
                <a:latin typeface="Arial" panose="020B0604020202020204" pitchFamily="34" charset="0"/>
                <a:cs typeface="Arial" panose="020B0604020202020204" pitchFamily="34" charset="0"/>
              </a:rPr>
              <a:t>DeWalt</a:t>
            </a:r>
            <a:endParaRPr lang="en-US" sz="2000" dirty="0" smtClean="0">
              <a:solidFill>
                <a:srgbClr val="5F574F"/>
              </a:solidFill>
              <a:latin typeface="Arial" panose="020B0604020202020204" pitchFamily="34" charset="0"/>
              <a:cs typeface="Arial" panose="020B0604020202020204" pitchFamily="34" charset="0"/>
            </a:endParaRPr>
          </a:p>
          <a:p>
            <a:pPr marL="0" indent="0" algn="ctr">
              <a:buNone/>
            </a:pPr>
            <a:r>
              <a:rPr lang="en-US" sz="2000" b="1" dirty="0" smtClean="0">
                <a:solidFill>
                  <a:srgbClr val="5F574F"/>
                </a:solidFill>
                <a:latin typeface="Arial" panose="020B0604020202020204" pitchFamily="34" charset="0"/>
                <a:cs typeface="Arial" panose="020B0604020202020204" pitchFamily="34" charset="0"/>
              </a:rPr>
              <a:t>Mary </a:t>
            </a:r>
            <a:r>
              <a:rPr lang="en-US" sz="2000" b="1" dirty="0" err="1" smtClean="0">
                <a:solidFill>
                  <a:srgbClr val="5F574F"/>
                </a:solidFill>
                <a:latin typeface="Arial" panose="020B0604020202020204" pitchFamily="34" charset="0"/>
                <a:cs typeface="Arial" panose="020B0604020202020204" pitchFamily="34" charset="0"/>
              </a:rPr>
              <a:t>DeWalt</a:t>
            </a:r>
            <a:r>
              <a:rPr lang="en-US" sz="2000" b="1" dirty="0">
                <a:solidFill>
                  <a:srgbClr val="5F574F"/>
                </a:solidFill>
                <a:latin typeface="Arial" panose="020B0604020202020204" pitchFamily="34" charset="0"/>
                <a:cs typeface="Arial" panose="020B0604020202020204" pitchFamily="34" charset="0"/>
              </a:rPr>
              <a:t/>
            </a:r>
            <a:br>
              <a:rPr lang="en-US" sz="2000" b="1" dirty="0">
                <a:solidFill>
                  <a:srgbClr val="5F574F"/>
                </a:solidFill>
                <a:latin typeface="Arial" panose="020B0604020202020204" pitchFamily="34" charset="0"/>
                <a:cs typeface="Arial" panose="020B0604020202020204" pitchFamily="34" charset="0"/>
              </a:rPr>
            </a:br>
            <a:r>
              <a:rPr lang="en-US" sz="2000" b="1" dirty="0" smtClean="0">
                <a:solidFill>
                  <a:srgbClr val="5F574F"/>
                </a:solidFill>
                <a:latin typeface="Arial" panose="020B0604020202020204" pitchFamily="34" charset="0"/>
                <a:cs typeface="Arial" panose="020B0604020202020204" pitchFamily="34" charset="0"/>
              </a:rPr>
              <a:t>Design Group</a:t>
            </a:r>
          </a:p>
          <a:p>
            <a:pPr marL="0" indent="0" algn="ctr">
              <a:buNone/>
            </a:pPr>
            <a:r>
              <a:rPr lang="en-US" sz="1600" b="1" dirty="0" smtClean="0">
                <a:solidFill>
                  <a:srgbClr val="5F574F"/>
                </a:solidFill>
                <a:latin typeface="Arial" panose="020B0604020202020204" pitchFamily="34" charset="0"/>
                <a:cs typeface="Arial" panose="020B0604020202020204" pitchFamily="34" charset="0"/>
              </a:rPr>
              <a:t>mary@marydewaltdesigngroup.com</a:t>
            </a:r>
            <a:endParaRPr lang="en-US" sz="1600" b="1" dirty="0">
              <a:solidFill>
                <a:srgbClr val="5F574F"/>
              </a:solidFill>
              <a:latin typeface="Arial" panose="020B0604020202020204" pitchFamily="34" charset="0"/>
              <a:cs typeface="Arial" panose="020B0604020202020204" pitchFamily="34" charset="0"/>
            </a:endParaRPr>
          </a:p>
        </p:txBody>
      </p:sp>
      <p:sp>
        <p:nvSpPr>
          <p:cNvPr id="4" name="Content Placeholder 3"/>
          <p:cNvSpPr>
            <a:spLocks noGrp="1"/>
          </p:cNvSpPr>
          <p:nvPr>
            <p:ph idx="14"/>
          </p:nvPr>
        </p:nvSpPr>
        <p:spPr>
          <a:xfrm>
            <a:off x="8288484" y="3695156"/>
            <a:ext cx="3649500" cy="1663228"/>
          </a:xfrm>
        </p:spPr>
        <p:txBody>
          <a:bodyPr>
            <a:noAutofit/>
          </a:bodyPr>
          <a:lstStyle/>
          <a:p>
            <a:pPr marL="0" indent="0" algn="ctr">
              <a:buNone/>
            </a:pPr>
            <a:r>
              <a:rPr lang="en-US" sz="2000" dirty="0" smtClean="0">
                <a:solidFill>
                  <a:srgbClr val="5F574F"/>
                </a:solidFill>
                <a:latin typeface="Arial" panose="020B0604020202020204" pitchFamily="34" charset="0"/>
                <a:cs typeface="Arial" panose="020B0604020202020204" pitchFamily="34" charset="0"/>
              </a:rPr>
              <a:t>Debra Bernard</a:t>
            </a:r>
          </a:p>
          <a:p>
            <a:pPr marL="0" indent="0" algn="ctr">
              <a:buNone/>
            </a:pPr>
            <a:r>
              <a:rPr lang="en-US" sz="2000" b="1" dirty="0" smtClean="0">
                <a:solidFill>
                  <a:srgbClr val="5F574F"/>
                </a:solidFill>
                <a:latin typeface="Arial" panose="020B0604020202020204" pitchFamily="34" charset="0"/>
                <a:cs typeface="Arial" panose="020B0604020202020204" pitchFamily="34" charset="0"/>
              </a:rPr>
              <a:t>The Bernard</a:t>
            </a:r>
            <a:br>
              <a:rPr lang="en-US" sz="2000" b="1" dirty="0" smtClean="0">
                <a:solidFill>
                  <a:srgbClr val="5F574F"/>
                </a:solidFill>
                <a:latin typeface="Arial" panose="020B0604020202020204" pitchFamily="34" charset="0"/>
                <a:cs typeface="Arial" panose="020B0604020202020204" pitchFamily="34" charset="0"/>
              </a:rPr>
            </a:br>
            <a:r>
              <a:rPr lang="en-US" sz="2000" b="1" dirty="0" smtClean="0">
                <a:solidFill>
                  <a:srgbClr val="5F574F"/>
                </a:solidFill>
                <a:latin typeface="Arial" panose="020B0604020202020204" pitchFamily="34" charset="0"/>
                <a:cs typeface="Arial" panose="020B0604020202020204" pitchFamily="34" charset="0"/>
              </a:rPr>
              <a:t>Partnership</a:t>
            </a:r>
          </a:p>
          <a:p>
            <a:pPr marL="0" indent="0" algn="ctr">
              <a:buNone/>
            </a:pPr>
            <a:r>
              <a:rPr lang="en-US" sz="1600" b="1" dirty="0">
                <a:solidFill>
                  <a:srgbClr val="5F574F"/>
                </a:solidFill>
                <a:latin typeface="Arial" panose="020B0604020202020204" pitchFamily="34" charset="0"/>
                <a:cs typeface="Arial" panose="020B0604020202020204" pitchFamily="34" charset="0"/>
              </a:rPr>
              <a:t>Dbernard@bernardpartnership.com</a:t>
            </a:r>
          </a:p>
        </p:txBody>
      </p:sp>
      <p:sp>
        <p:nvSpPr>
          <p:cNvPr id="6" name="Content Placeholder 1"/>
          <p:cNvSpPr txBox="1">
            <a:spLocks/>
          </p:cNvSpPr>
          <p:nvPr/>
        </p:nvSpPr>
        <p:spPr>
          <a:xfrm>
            <a:off x="800709" y="3695156"/>
            <a:ext cx="3255264" cy="1498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rgbClr val="5F574F"/>
                </a:solidFill>
                <a:latin typeface="Arial" panose="020B0604020202020204" pitchFamily="34" charset="0"/>
                <a:cs typeface="Arial" panose="020B0604020202020204" pitchFamily="34" charset="0"/>
              </a:rPr>
              <a:t>John Thatch</a:t>
            </a:r>
          </a:p>
          <a:p>
            <a:pPr marL="0" indent="0" algn="ctr">
              <a:buFont typeface="Arial" panose="020B0604020202020204" pitchFamily="34" charset="0"/>
              <a:buNone/>
            </a:pPr>
            <a:r>
              <a:rPr lang="en-US" sz="2000" b="1" dirty="0" smtClean="0">
                <a:solidFill>
                  <a:srgbClr val="5F574F"/>
                </a:solidFill>
                <a:latin typeface="Arial" panose="020B0604020202020204" pitchFamily="34" charset="0"/>
                <a:cs typeface="Arial" panose="020B0604020202020204" pitchFamily="34" charset="0"/>
              </a:rPr>
              <a:t>Dahlin Group Architecture Planning</a:t>
            </a:r>
          </a:p>
          <a:p>
            <a:pPr marL="0" indent="0" algn="ctr">
              <a:buFont typeface="Arial" panose="020B0604020202020204" pitchFamily="34" charset="0"/>
              <a:buNone/>
            </a:pPr>
            <a:r>
              <a:rPr lang="en-US" sz="1600" b="1" dirty="0" smtClean="0">
                <a:solidFill>
                  <a:srgbClr val="5F574F"/>
                </a:solidFill>
                <a:latin typeface="Arial" panose="020B0604020202020204" pitchFamily="34" charset="0"/>
                <a:cs typeface="Arial" panose="020B0604020202020204" pitchFamily="34" charset="0"/>
              </a:rPr>
              <a:t>john.thatch@dahlingroup.com</a:t>
            </a:r>
          </a:p>
        </p:txBody>
      </p:sp>
      <p:pic>
        <p:nvPicPr>
          <p:cNvPr id="13" name="Picture 12"/>
          <p:cNvPicPr>
            <a:picLocks noChangeAspect="1"/>
          </p:cNvPicPr>
          <p:nvPr/>
        </p:nvPicPr>
        <p:blipFill>
          <a:blip r:embed="rId2"/>
          <a:stretch>
            <a:fillRect/>
          </a:stretch>
        </p:blipFill>
        <p:spPr>
          <a:xfrm>
            <a:off x="467586" y="5772150"/>
            <a:ext cx="10991850" cy="876300"/>
          </a:xfrm>
          <a:prstGeom prst="rect">
            <a:avLst/>
          </a:prstGeom>
        </p:spPr>
      </p:pic>
      <p:pic>
        <p:nvPicPr>
          <p:cNvPr id="1026" name="Picture 2" descr="Image result for mary dewalt"/>
          <p:cNvPicPr>
            <a:picLocks noChangeAspect="1" noChangeArrowheads="1"/>
          </p:cNvPicPr>
          <p:nvPr/>
        </p:nvPicPr>
        <p:blipFill rotWithShape="1">
          <a:blip r:embed="rId3">
            <a:extLst>
              <a:ext uri="{28A0092B-C50C-407E-A947-70E740481C1C}">
                <a14:useLocalDpi xmlns:a14="http://schemas.microsoft.com/office/drawing/2010/main"/>
              </a:ext>
            </a:extLst>
          </a:blip>
          <a:srcRect l="11390" r="11382"/>
          <a:stretch/>
        </p:blipFill>
        <p:spPr bwMode="auto">
          <a:xfrm>
            <a:off x="4859120" y="-1"/>
            <a:ext cx="2699658" cy="3495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3738" y="-1"/>
            <a:ext cx="2674692" cy="349567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l="27009" r="21506"/>
          <a:stretch/>
        </p:blipFill>
        <p:spPr>
          <a:xfrm>
            <a:off x="1078513" y="0"/>
            <a:ext cx="2699657" cy="3495674"/>
          </a:xfrm>
          <a:prstGeom prst="rect">
            <a:avLst/>
          </a:prstGeom>
        </p:spPr>
      </p:pic>
    </p:spTree>
    <p:extLst>
      <p:ext uri="{BB962C8B-B14F-4D97-AF65-F5344CB8AC3E}">
        <p14:creationId xmlns:p14="http://schemas.microsoft.com/office/powerpoint/2010/main" val="2482333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www.kbhome.com/images/Community%20Images/Florida/Jacksonville%20Area/Hillcrest%20Bluff/KBJAX_Hillcrest-Kennedy_Exterior_7929-1200(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77519" y="1311449"/>
            <a:ext cx="3976104" cy="23893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5662918" y="1839468"/>
            <a:ext cx="4845779"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a:spcAft>
                <a:spcPct val="0"/>
              </a:spcAft>
              <a:buClr>
                <a:srgbClr val="10416A"/>
              </a:buClr>
              <a:buFont typeface="Wingdings" panose="05000000000000000000" pitchFamily="2" charset="2"/>
              <a:buChar char="§"/>
            </a:pPr>
            <a:r>
              <a:rPr lang="en-US" sz="2000" b="1" dirty="0">
                <a:solidFill>
                  <a:srgbClr val="C33B32"/>
                </a:solidFill>
                <a:latin typeface="Arial" panose="020B0604020202020204" pitchFamily="34" charset="0"/>
                <a:cs typeface="Arial" panose="020B0604020202020204" pitchFamily="34" charset="0"/>
              </a:rPr>
              <a:t>KB Home production housing</a:t>
            </a:r>
          </a:p>
          <a:p>
            <a:pPr>
              <a:spcAft>
                <a:spcPct val="0"/>
              </a:spcAft>
              <a:buClr>
                <a:srgbClr val="10416A"/>
              </a:buClr>
            </a:pPr>
            <a:endParaRPr lang="en-US" sz="1600" dirty="0" smtClean="0">
              <a:latin typeface="Arial" panose="020B0604020202020204" pitchFamily="34" charset="0"/>
              <a:cs typeface="Arial" panose="020B0604020202020204" pitchFamily="34" charset="0"/>
            </a:endParaRPr>
          </a:p>
          <a:p>
            <a:pPr marL="285750" indent="-285750">
              <a:spcAft>
                <a:spcPct val="0"/>
              </a:spcAft>
              <a:buClr>
                <a:srgbClr val="10416A"/>
              </a:buClr>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342900" indent="-342900">
              <a:spcAft>
                <a:spcPct val="0"/>
              </a:spcAft>
              <a:buClr>
                <a:srgbClr val="10416A"/>
              </a:buClr>
              <a:buFont typeface="Wingdings" panose="05000000000000000000" pitchFamily="2" charset="2"/>
              <a:buChar char="§"/>
            </a:pPr>
            <a:r>
              <a:rPr lang="en-US" sz="2000" b="1" dirty="0">
                <a:solidFill>
                  <a:srgbClr val="C33B32"/>
                </a:solidFill>
                <a:latin typeface="Arial" panose="020B0604020202020204" pitchFamily="34" charset="0"/>
                <a:cs typeface="Arial" panose="020B0604020202020204" pitchFamily="34" charset="0"/>
              </a:rPr>
              <a:t>The Villages – founded 1980’s  </a:t>
            </a:r>
          </a:p>
          <a:p>
            <a:pPr marL="344488">
              <a:spcAft>
                <a:spcPct val="0"/>
              </a:spcAft>
              <a:buClr>
                <a:srgbClr val="10416A"/>
              </a:buClr>
            </a:pPr>
            <a:r>
              <a:rPr lang="en-US" sz="2000" dirty="0">
                <a:solidFill>
                  <a:srgbClr val="5F574F"/>
                </a:solidFill>
                <a:latin typeface="Arial" panose="020B0604020202020204" pitchFamily="34" charset="0"/>
                <a:cs typeface="Arial" panose="020B0604020202020204" pitchFamily="34" charset="0"/>
              </a:rPr>
              <a:t>“Create a warm, secure and friendly hometown.” At the heart of the community lies three old-fashioned town squares with plenty of modern day fun</a:t>
            </a:r>
          </a:p>
          <a:p>
            <a:pPr marL="344488">
              <a:spcAft>
                <a:spcPct val="0"/>
              </a:spcAft>
              <a:buClr>
                <a:srgbClr val="10416A"/>
              </a:buClr>
            </a:pPr>
            <a:endParaRPr lang="en-US" sz="2000" dirty="0">
              <a:latin typeface="Arial" panose="020B0604020202020204" pitchFamily="34" charset="0"/>
              <a:cs typeface="Arial" panose="020B0604020202020204" pitchFamily="34" charset="0"/>
            </a:endParaRPr>
          </a:p>
          <a:p>
            <a:pPr marL="344488" indent="-342900">
              <a:spcAft>
                <a:spcPct val="0"/>
              </a:spcAft>
              <a:buClr>
                <a:srgbClr val="10416A"/>
              </a:buClr>
              <a:buFont typeface="Wingdings" panose="05000000000000000000" pitchFamily="2" charset="2"/>
              <a:buChar char="§"/>
            </a:pPr>
            <a:r>
              <a:rPr lang="en-US" sz="2000" b="1" dirty="0">
                <a:solidFill>
                  <a:srgbClr val="C33B32"/>
                </a:solidFill>
                <a:latin typeface="Arial" panose="020B0604020202020204" pitchFamily="34" charset="0"/>
                <a:cs typeface="Arial" panose="020B0604020202020204" pitchFamily="34" charset="0"/>
              </a:rPr>
              <a:t>Florida retirement </a:t>
            </a:r>
            <a:r>
              <a:rPr lang="en-US" sz="2000" dirty="0">
                <a:solidFill>
                  <a:srgbClr val="10416A"/>
                </a:solidFill>
                <a:latin typeface="Arial" panose="020B0604020202020204" pitchFamily="34" charset="0"/>
                <a:cs typeface="Arial" panose="020B0604020202020204" pitchFamily="34" charset="0"/>
              </a:rPr>
              <a:t>– </a:t>
            </a:r>
            <a:r>
              <a:rPr lang="en-US" sz="2000" dirty="0">
                <a:solidFill>
                  <a:srgbClr val="5F574F"/>
                </a:solidFill>
                <a:latin typeface="Arial" panose="020B0604020202020204" pitchFamily="34" charset="0"/>
                <a:cs typeface="Arial" panose="020B0604020202020204" pitchFamily="34" charset="0"/>
              </a:rPr>
              <a:t>golden girls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77518" y="3873835"/>
            <a:ext cx="3976105" cy="264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1923690" y="360451"/>
            <a:ext cx="87443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What Innovation Looked Like In The 1980’s</a:t>
            </a:r>
            <a:endParaRPr lang="en-US" sz="3200" dirty="0">
              <a:solidFill>
                <a:srgbClr val="1041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888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5309757" y="1292401"/>
            <a:ext cx="638694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Aft>
                <a:spcPct val="0"/>
              </a:spcAft>
            </a:pPr>
            <a:r>
              <a:rPr lang="en-US" sz="2000" b="1" dirty="0">
                <a:solidFill>
                  <a:srgbClr val="C33B32"/>
                </a:solidFill>
                <a:latin typeface="Arial" panose="020B0604020202020204" pitchFamily="34" charset="0"/>
                <a:cs typeface="Arial" panose="020B0604020202020204" pitchFamily="34" charset="0"/>
              </a:rPr>
              <a:t>Latitude </a:t>
            </a:r>
            <a:r>
              <a:rPr lang="en-US" sz="2000" b="1" dirty="0" err="1">
                <a:solidFill>
                  <a:srgbClr val="C33B32"/>
                </a:solidFill>
                <a:latin typeface="Arial" panose="020B0604020202020204" pitchFamily="34" charset="0"/>
                <a:cs typeface="Arial" panose="020B0604020202020204" pitchFamily="34" charset="0"/>
              </a:rPr>
              <a:t>Margaritaville</a:t>
            </a:r>
            <a:r>
              <a:rPr lang="en-US" sz="2000" b="1" dirty="0">
                <a:solidFill>
                  <a:srgbClr val="C33B32"/>
                </a:solidFill>
                <a:latin typeface="Arial" panose="020B0604020202020204" pitchFamily="34" charset="0"/>
                <a:cs typeface="Arial" panose="020B0604020202020204" pitchFamily="34" charset="0"/>
              </a:rPr>
              <a:t>, Daytona Beach, FL</a:t>
            </a:r>
          </a:p>
          <a:p>
            <a:pPr marL="342900" indent="-342900">
              <a:lnSpc>
                <a:spcPct val="150000"/>
              </a:lnSpc>
              <a:spcAft>
                <a:spcPct val="0"/>
              </a:spcAft>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Opened 2017 with campouts</a:t>
            </a:r>
          </a:p>
          <a:p>
            <a:pPr marL="342900" indent="-342900">
              <a:lnSpc>
                <a:spcPct val="150000"/>
              </a:lnSpc>
              <a:spcAft>
                <a:spcPct val="0"/>
              </a:spcAft>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Inspired by the legendary music &amp; lifestyle of singer, songwriter &amp; best-selling author Jimmy Buffett</a:t>
            </a:r>
          </a:p>
          <a:p>
            <a:pPr marL="342900" indent="-342900">
              <a:lnSpc>
                <a:spcPct val="150000"/>
              </a:lnSpc>
              <a:spcAft>
                <a:spcPct val="0"/>
              </a:spcAft>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Features exciting recreation, </a:t>
            </a:r>
            <a:r>
              <a:rPr lang="en-US" sz="2000" dirty="0" err="1">
                <a:solidFill>
                  <a:srgbClr val="5F574F"/>
                </a:solidFill>
                <a:latin typeface="Arial" panose="020B0604020202020204" pitchFamily="34" charset="0"/>
                <a:cs typeface="Arial" panose="020B0604020202020204" pitchFamily="34" charset="0"/>
              </a:rPr>
              <a:t>FINtastic</a:t>
            </a:r>
            <a:r>
              <a:rPr lang="en-US" sz="2000" dirty="0">
                <a:solidFill>
                  <a:srgbClr val="5F574F"/>
                </a:solidFill>
                <a:latin typeface="Arial" panose="020B0604020202020204" pitchFamily="34" charset="0"/>
                <a:cs typeface="Arial" panose="020B0604020202020204" pitchFamily="34" charset="0"/>
              </a:rPr>
              <a:t> dining </a:t>
            </a:r>
            <a:r>
              <a:rPr lang="en-US" sz="2000" dirty="0" smtClean="0">
                <a:solidFill>
                  <a:srgbClr val="5F574F"/>
                </a:solidFill>
                <a:latin typeface="Arial" panose="020B0604020202020204" pitchFamily="34" charset="0"/>
                <a:cs typeface="Arial" panose="020B0604020202020204" pitchFamily="34" charset="0"/>
              </a:rPr>
              <a:t>and live </a:t>
            </a:r>
            <a:r>
              <a:rPr lang="en-US" sz="2000" dirty="0">
                <a:solidFill>
                  <a:srgbClr val="5F574F"/>
                </a:solidFill>
                <a:latin typeface="Arial" panose="020B0604020202020204" pitchFamily="34" charset="0"/>
                <a:cs typeface="Arial" panose="020B0604020202020204" pitchFamily="34" charset="0"/>
              </a:rPr>
              <a:t>entertainment</a:t>
            </a:r>
          </a:p>
        </p:txBody>
      </p:sp>
      <p:pic>
        <p:nvPicPr>
          <p:cNvPr id="6148" name="Picture 4" descr="http://wrcb.images.worldnow.com/images/13268361_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9512" y="1347669"/>
            <a:ext cx="4287167" cy="241153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54704" y="3988135"/>
            <a:ext cx="6522705" cy="267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8503228" y="6294481"/>
            <a:ext cx="353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dirty="0" smtClean="0">
                <a:solidFill>
                  <a:srgbClr val="5F574F"/>
                </a:solidFill>
                <a:latin typeface="Arial" panose="020B0604020202020204" pitchFamily="34" charset="0"/>
                <a:cs typeface="Arial" panose="020B0604020202020204" pitchFamily="34" charset="0"/>
              </a:rPr>
              <a:t>www.latitudemargaritaville.com</a:t>
            </a:r>
            <a:endParaRPr lang="en-US" dirty="0">
              <a:solidFill>
                <a:srgbClr val="5F574F"/>
              </a:solidFill>
              <a:latin typeface="Arial" panose="020B0604020202020204" pitchFamily="34" charset="0"/>
              <a:cs typeface="Arial" panose="020B0604020202020204" pitchFamily="34" charset="0"/>
            </a:endParaRPr>
          </a:p>
        </p:txBody>
      </p:sp>
      <p:sp>
        <p:nvSpPr>
          <p:cNvPr id="9" name="TextBox 8"/>
          <p:cNvSpPr txBox="1"/>
          <p:nvPr/>
        </p:nvSpPr>
        <p:spPr bwMode="auto">
          <a:xfrm>
            <a:off x="1995056" y="311119"/>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What Innovation Looks Like In 2017</a:t>
            </a:r>
            <a:endParaRPr lang="en-US" sz="3200" dirty="0">
              <a:solidFill>
                <a:srgbClr val="1041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572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51544" y="1237051"/>
            <a:ext cx="3607721" cy="270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http://cdn.sheamediaservices.com/photos/ws_2/03_TAV_ClubExterior_46_Pioneer_Promenade_new_larg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4643" y="3987863"/>
            <a:ext cx="4123113" cy="25621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24499" y="1322740"/>
            <a:ext cx="5677819" cy="2554545"/>
          </a:xfrm>
          <a:prstGeom prst="rect">
            <a:avLst/>
          </a:prstGeom>
        </p:spPr>
        <p:txBody>
          <a:bodyPr wrap="square">
            <a:spAutoFit/>
          </a:bodyPr>
          <a:lstStyle/>
          <a:p>
            <a:r>
              <a:rPr lang="en-US" sz="2000" b="1" dirty="0">
                <a:solidFill>
                  <a:srgbClr val="C33B32"/>
                </a:solidFill>
                <a:latin typeface="Arial" panose="020B0604020202020204" pitchFamily="34" charset="0"/>
                <a:cs typeface="Arial" panose="020B0604020202020204" pitchFamily="34" charset="0"/>
              </a:rPr>
              <a:t>Trilogy  at the Vineyards in Brentwood, CA</a:t>
            </a:r>
          </a:p>
          <a:p>
            <a:pPr marL="342900" indent="-342900">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34,000 sq. ft. resort club</a:t>
            </a:r>
          </a:p>
          <a:p>
            <a:pPr marL="342900" indent="-342900">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Onsite vineyards</a:t>
            </a:r>
          </a:p>
          <a:p>
            <a:pPr marL="342900" indent="-342900">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Signature restaurant &amp; bar</a:t>
            </a:r>
          </a:p>
          <a:p>
            <a:pPr marL="342900" indent="-342900">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Indoor Junior Olympic &amp; outdoor resort pool</a:t>
            </a:r>
          </a:p>
          <a:p>
            <a:pPr marL="342900" indent="-342900">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Culinary studio</a:t>
            </a:r>
          </a:p>
          <a:p>
            <a:pPr marL="342900" indent="-342900">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Full-service, resort-caliber spa</a:t>
            </a:r>
          </a:p>
          <a:p>
            <a:pPr marL="342900" indent="-342900">
              <a:buClr>
                <a:srgbClr val="10416A"/>
              </a:buClr>
              <a:buFont typeface="Wingdings" panose="05000000000000000000" pitchFamily="2" charset="2"/>
              <a:buChar char="§"/>
            </a:pPr>
            <a:r>
              <a:rPr lang="en-US" sz="2000" dirty="0">
                <a:solidFill>
                  <a:srgbClr val="5F574F"/>
                </a:solidFill>
                <a:latin typeface="Arial" panose="020B0604020202020204" pitchFamily="34" charset="0"/>
                <a:cs typeface="Arial" panose="020B0604020202020204" pitchFamily="34" charset="0"/>
              </a:rPr>
              <a:t>1520 to 3111 sq. ft. plans </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1543" y="4166111"/>
            <a:ext cx="3607720" cy="22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bwMode="auto">
          <a:xfrm>
            <a:off x="708857" y="6410914"/>
            <a:ext cx="289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dirty="0" smtClean="0">
                <a:latin typeface="Arial" panose="020B0604020202020204" pitchFamily="34" charset="0"/>
                <a:cs typeface="Arial" panose="020B0604020202020204" pitchFamily="34" charset="0"/>
              </a:rPr>
              <a:t>www.trilogylife.com</a:t>
            </a:r>
            <a:endParaRPr lang="en-US" dirty="0">
              <a:latin typeface="Arial" panose="020B0604020202020204" pitchFamily="34" charset="0"/>
              <a:cs typeface="Arial" panose="020B0604020202020204" pitchFamily="34" charset="0"/>
            </a:endParaRPr>
          </a:p>
        </p:txBody>
      </p:sp>
      <p:sp>
        <p:nvSpPr>
          <p:cNvPr id="9" name="TextBox 8"/>
          <p:cNvSpPr txBox="1"/>
          <p:nvPr/>
        </p:nvSpPr>
        <p:spPr bwMode="auto">
          <a:xfrm>
            <a:off x="1669690" y="344499"/>
            <a:ext cx="89475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What Innovation Looks Like In 2017</a:t>
            </a:r>
            <a:endParaRPr lang="en-US" sz="3200" dirty="0">
              <a:solidFill>
                <a:srgbClr val="1041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0767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5185361" y="1244243"/>
            <a:ext cx="7210425" cy="2404285"/>
          </a:xfrm>
        </p:spPr>
        <p:txBody>
          <a:bodyPr>
            <a:normAutofit/>
          </a:bodyPr>
          <a:lstStyle/>
          <a:p>
            <a:pPr marL="0" indent="0">
              <a:buNone/>
            </a:pPr>
            <a:r>
              <a:rPr lang="en-US" sz="2000" b="1" dirty="0" smtClean="0">
                <a:solidFill>
                  <a:srgbClr val="C33B32"/>
                </a:solidFill>
                <a:latin typeface="Arial" panose="020B0604020202020204" pitchFamily="34" charset="0"/>
                <a:cs typeface="Arial" panose="020B0604020202020204" pitchFamily="34" charset="0"/>
              </a:rPr>
              <a:t>Boomers</a:t>
            </a:r>
            <a:r>
              <a:rPr lang="en-US" sz="2000" b="1" dirty="0">
                <a:solidFill>
                  <a:srgbClr val="C33B32"/>
                </a:solidFill>
                <a:latin typeface="Arial" panose="020B0604020202020204" pitchFamily="34" charset="0"/>
                <a:cs typeface="Arial" panose="020B0604020202020204" pitchFamily="34" charset="0"/>
              </a:rPr>
              <a:t>, Millennials &amp; </a:t>
            </a:r>
            <a:r>
              <a:rPr lang="en-US" sz="2000" b="1" dirty="0" smtClean="0">
                <a:solidFill>
                  <a:srgbClr val="C33B32"/>
                </a:solidFill>
                <a:latin typeface="Arial" panose="020B0604020202020204" pitchFamily="34" charset="0"/>
                <a:cs typeface="Arial" panose="020B0604020202020204" pitchFamily="34" charset="0"/>
              </a:rPr>
              <a:t>Families</a:t>
            </a:r>
            <a:endParaRPr lang="en-US" sz="2000" b="1" dirty="0">
              <a:solidFill>
                <a:srgbClr val="C33B32"/>
              </a:solidFill>
              <a:latin typeface="Arial" panose="020B0604020202020204" pitchFamily="34" charset="0"/>
              <a:cs typeface="Arial" panose="020B0604020202020204" pitchFamily="34" charset="0"/>
            </a:endParaRPr>
          </a:p>
          <a:p>
            <a:r>
              <a:rPr lang="en-US" sz="2000" b="1" dirty="0">
                <a:solidFill>
                  <a:srgbClr val="5F574F"/>
                </a:solidFill>
                <a:latin typeface="Arial" panose="020B0604020202020204" pitchFamily="34" charset="0"/>
                <a:cs typeface="Arial" panose="020B0604020202020204" pitchFamily="34" charset="0"/>
              </a:rPr>
              <a:t>North 40:  </a:t>
            </a:r>
            <a:r>
              <a:rPr lang="en-US" sz="2000" dirty="0">
                <a:solidFill>
                  <a:srgbClr val="5F574F"/>
                </a:solidFill>
                <a:latin typeface="Arial" panose="020B0604020202020204" pitchFamily="34" charset="0"/>
                <a:cs typeface="Arial" panose="020B0604020202020204" pitchFamily="34" charset="0"/>
              </a:rPr>
              <a:t>Mixed-use </a:t>
            </a:r>
            <a:r>
              <a:rPr lang="en-US" sz="2000" dirty="0" smtClean="0">
                <a:solidFill>
                  <a:srgbClr val="5F574F"/>
                </a:solidFill>
                <a:latin typeface="Arial" panose="020B0604020202020204" pitchFamily="34" charset="0"/>
                <a:cs typeface="Arial" panose="020B0604020202020204" pitchFamily="34" charset="0"/>
              </a:rPr>
              <a:t>Infill Community</a:t>
            </a:r>
            <a:endParaRPr lang="en-US" sz="2000" dirty="0">
              <a:solidFill>
                <a:srgbClr val="5F574F"/>
              </a:solidFill>
              <a:latin typeface="Arial" panose="020B0604020202020204" pitchFamily="34" charset="0"/>
              <a:cs typeface="Arial" panose="020B0604020202020204" pitchFamily="34" charset="0"/>
            </a:endParaRPr>
          </a:p>
          <a:p>
            <a:r>
              <a:rPr lang="en-US" sz="2000" b="1" dirty="0" smtClean="0">
                <a:solidFill>
                  <a:srgbClr val="5F574F"/>
                </a:solidFill>
                <a:latin typeface="Arial" panose="020B0604020202020204" pitchFamily="34" charset="0"/>
                <a:cs typeface="Arial" panose="020B0604020202020204" pitchFamily="34" charset="0"/>
              </a:rPr>
              <a:t>Kissing Tree:  </a:t>
            </a:r>
            <a:r>
              <a:rPr lang="en-US" sz="2000" dirty="0" smtClean="0">
                <a:solidFill>
                  <a:srgbClr val="5F574F"/>
                </a:solidFill>
                <a:latin typeface="Arial" panose="020B0604020202020204" pitchFamily="34" charset="0"/>
                <a:cs typeface="Arial" panose="020B0604020202020204" pitchFamily="34" charset="0"/>
              </a:rPr>
              <a:t>Integrated Masterplan Development</a:t>
            </a:r>
          </a:p>
          <a:p>
            <a:r>
              <a:rPr lang="en-US" sz="2000" b="1" dirty="0" smtClean="0">
                <a:solidFill>
                  <a:srgbClr val="5F574F"/>
                </a:solidFill>
                <a:latin typeface="Arial" panose="020B0604020202020204" pitchFamily="34" charset="0"/>
                <a:cs typeface="Arial" panose="020B0604020202020204" pitchFamily="34" charset="0"/>
              </a:rPr>
              <a:t>La </a:t>
            </a:r>
            <a:r>
              <a:rPr lang="en-US" sz="2000" b="1" dirty="0" err="1" smtClean="0">
                <a:solidFill>
                  <a:srgbClr val="5F574F"/>
                </a:solidFill>
                <a:latin typeface="Arial" panose="020B0604020202020204" pitchFamily="34" charset="0"/>
                <a:cs typeface="Arial" panose="020B0604020202020204" pitchFamily="34" charset="0"/>
              </a:rPr>
              <a:t>Floresta</a:t>
            </a:r>
            <a:r>
              <a:rPr lang="en-US" sz="2000" b="1" dirty="0" smtClean="0">
                <a:solidFill>
                  <a:srgbClr val="5F574F"/>
                </a:solidFill>
                <a:latin typeface="Arial" panose="020B0604020202020204" pitchFamily="34" charset="0"/>
                <a:cs typeface="Arial" panose="020B0604020202020204" pitchFamily="34" charset="0"/>
              </a:rPr>
              <a:t>:  </a:t>
            </a:r>
            <a:r>
              <a:rPr lang="en-US" sz="2000" dirty="0" smtClean="0">
                <a:solidFill>
                  <a:srgbClr val="5F574F"/>
                </a:solidFill>
                <a:latin typeface="Arial" panose="020B0604020202020204" pitchFamily="34" charset="0"/>
                <a:cs typeface="Arial" panose="020B0604020202020204" pitchFamily="34" charset="0"/>
              </a:rPr>
              <a:t>New Directions for +55 Developers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73" t="13788" r="6664" b="16348"/>
          <a:stretch/>
        </p:blipFill>
        <p:spPr>
          <a:xfrm>
            <a:off x="5185361" y="2920738"/>
            <a:ext cx="6307205" cy="373684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182" t="15370" r="13226" b="13148"/>
          <a:stretch/>
        </p:blipFill>
        <p:spPr>
          <a:xfrm>
            <a:off x="808195" y="929101"/>
            <a:ext cx="3648075" cy="2553480"/>
          </a:xfrm>
          <a:prstGeom prst="rect">
            <a:avLst/>
          </a:prstGeom>
        </p:spPr>
      </p:pic>
      <p:pic>
        <p:nvPicPr>
          <p:cNvPr id="6"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37302" t="41362" r="7514" b="23719"/>
          <a:stretch/>
        </p:blipFill>
        <p:spPr>
          <a:xfrm>
            <a:off x="808194" y="3670300"/>
            <a:ext cx="3648075" cy="2987281"/>
          </a:xfrm>
          <a:prstGeom prst="rect">
            <a:avLst/>
          </a:prstGeom>
          <a:solidFill>
            <a:srgbClr val="FAF8F1"/>
          </a:solidFill>
        </p:spPr>
      </p:pic>
      <p:sp>
        <p:nvSpPr>
          <p:cNvPr id="7" name="TextBox 6"/>
          <p:cNvSpPr txBox="1"/>
          <p:nvPr/>
        </p:nvSpPr>
        <p:spPr bwMode="auto">
          <a:xfrm>
            <a:off x="526049" y="280826"/>
            <a:ext cx="114089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What Innovation Looks Like In 2020 </a:t>
            </a:r>
          </a:p>
        </p:txBody>
      </p:sp>
    </p:spTree>
    <p:extLst>
      <p:ext uri="{BB962C8B-B14F-4D97-AF65-F5344CB8AC3E}">
        <p14:creationId xmlns:p14="http://schemas.microsoft.com/office/powerpoint/2010/main" val="2542465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2121164" y="284242"/>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Generations</a:t>
            </a:r>
            <a:endParaRPr lang="en-US" sz="3200" dirty="0">
              <a:solidFill>
                <a:srgbClr val="10416A"/>
              </a:solidFill>
              <a:latin typeface="Arial" panose="020B0604020202020204" pitchFamily="34" charset="0"/>
              <a:cs typeface="Arial" panose="020B0604020202020204" pitchFamily="34" charset="0"/>
            </a:endParaRPr>
          </a:p>
        </p:txBody>
      </p:sp>
      <p:sp>
        <p:nvSpPr>
          <p:cNvPr id="4" name="TextBox 3"/>
          <p:cNvSpPr txBox="1"/>
          <p:nvPr/>
        </p:nvSpPr>
        <p:spPr bwMode="auto">
          <a:xfrm>
            <a:off x="1144384" y="1085868"/>
            <a:ext cx="6248401"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Aft>
                <a:spcPct val="0"/>
              </a:spcAft>
            </a:pPr>
            <a:r>
              <a:rPr lang="en-US" sz="2000" b="1" dirty="0">
                <a:solidFill>
                  <a:schemeClr val="accent6">
                    <a:lumMod val="50000"/>
                  </a:schemeClr>
                </a:solidFill>
                <a:latin typeface="Arial" panose="020B0604020202020204" pitchFamily="34" charset="0"/>
                <a:cs typeface="Arial" panose="020B0604020202020204" pitchFamily="34" charset="0"/>
              </a:rPr>
              <a:t>“Silent Generation” – born between 1939 – 1945</a:t>
            </a:r>
          </a:p>
          <a:p>
            <a:pPr marL="346075">
              <a:spcAft>
                <a:spcPct val="0"/>
              </a:spcAft>
            </a:pPr>
            <a:r>
              <a:rPr lang="en-US" sz="2000" dirty="0">
                <a:solidFill>
                  <a:srgbClr val="5F574F"/>
                </a:solidFill>
                <a:latin typeface="Arial" panose="020B0604020202020204" pitchFamily="34" charset="0"/>
                <a:cs typeface="Arial" panose="020B0604020202020204" pitchFamily="34" charset="0"/>
              </a:rPr>
              <a:t>Lowest number of births due to WWII.  </a:t>
            </a:r>
          </a:p>
          <a:p>
            <a:pPr marL="346075">
              <a:spcAft>
                <a:spcPct val="0"/>
              </a:spcAft>
            </a:pPr>
            <a:r>
              <a:rPr lang="en-US" sz="2000" dirty="0">
                <a:solidFill>
                  <a:srgbClr val="5F574F"/>
                </a:solidFill>
                <a:latin typeface="Arial" panose="020B0604020202020204" pitchFamily="34" charset="0"/>
                <a:cs typeface="Arial" panose="020B0604020202020204" pitchFamily="34" charset="0"/>
              </a:rPr>
              <a:t>Welcomed technology into their lives (TV).</a:t>
            </a:r>
          </a:p>
          <a:p>
            <a:pPr>
              <a:spcAft>
                <a:spcPct val="0"/>
              </a:spcAft>
            </a:pPr>
            <a:endParaRPr lang="en-US" sz="1200" b="1" dirty="0">
              <a:latin typeface="Arial" panose="020B0604020202020204" pitchFamily="34" charset="0"/>
              <a:cs typeface="Arial" panose="020B0604020202020204" pitchFamily="34" charset="0"/>
            </a:endParaRPr>
          </a:p>
          <a:p>
            <a:pPr>
              <a:spcAft>
                <a:spcPct val="0"/>
              </a:spcAft>
            </a:pPr>
            <a:r>
              <a:rPr lang="en-US" sz="2000" b="1" dirty="0">
                <a:solidFill>
                  <a:schemeClr val="accent6">
                    <a:lumMod val="50000"/>
                  </a:schemeClr>
                </a:solidFill>
                <a:latin typeface="Arial" panose="020B0604020202020204" pitchFamily="34" charset="0"/>
                <a:cs typeface="Arial" panose="020B0604020202020204" pitchFamily="34" charset="0"/>
              </a:rPr>
              <a:t>“Baby Boomers” – born 1946 – 1964</a:t>
            </a:r>
          </a:p>
          <a:p>
            <a:pPr marL="346075" algn="just">
              <a:spcAft>
                <a:spcPct val="0"/>
              </a:spcAft>
            </a:pPr>
            <a:r>
              <a:rPr lang="en-US" sz="2000" dirty="0">
                <a:solidFill>
                  <a:srgbClr val="5F574F"/>
                </a:solidFill>
                <a:latin typeface="Arial" panose="020B0604020202020204" pitchFamily="34" charset="0"/>
                <a:cs typeface="Arial" panose="020B0604020202020204" pitchFamily="34" charset="0"/>
              </a:rPr>
              <a:t>Faced a time of great prosperity and calm after WWII.  Return of soldiers increased births exponentially.  Hence the boom!</a:t>
            </a:r>
          </a:p>
          <a:p>
            <a:pPr>
              <a:spcAft>
                <a:spcPct val="0"/>
              </a:spcAft>
            </a:pPr>
            <a:endParaRPr lang="en-US" sz="1200" b="1" dirty="0">
              <a:latin typeface="Arial" panose="020B0604020202020204" pitchFamily="34" charset="0"/>
              <a:cs typeface="Arial" panose="020B0604020202020204" pitchFamily="34" charset="0"/>
            </a:endParaRPr>
          </a:p>
          <a:p>
            <a:pPr>
              <a:spcAft>
                <a:spcPct val="0"/>
              </a:spcAft>
            </a:pPr>
            <a:r>
              <a:rPr lang="en-US" sz="2000" b="1" dirty="0">
                <a:solidFill>
                  <a:schemeClr val="accent6">
                    <a:lumMod val="50000"/>
                  </a:schemeClr>
                </a:solidFill>
                <a:latin typeface="Arial" panose="020B0604020202020204" pitchFamily="34" charset="0"/>
                <a:cs typeface="Arial" panose="020B0604020202020204" pitchFamily="34" charset="0"/>
              </a:rPr>
              <a:t>“Gen X” – born 1965 – 1979</a:t>
            </a:r>
          </a:p>
          <a:p>
            <a:pPr marL="346075">
              <a:spcAft>
                <a:spcPct val="0"/>
              </a:spcAft>
            </a:pPr>
            <a:r>
              <a:rPr lang="en-US" sz="2000" dirty="0">
                <a:solidFill>
                  <a:srgbClr val="5F574F"/>
                </a:solidFill>
                <a:latin typeface="Arial" panose="020B0604020202020204" pitchFamily="34" charset="0"/>
                <a:cs typeface="Arial" panose="020B0604020202020204" pitchFamily="34" charset="0"/>
              </a:rPr>
              <a:t>Shaped by the oil and energy crisis.  Saw the rise of home computers, video games, cable TV and the internet.</a:t>
            </a:r>
          </a:p>
          <a:p>
            <a:pPr>
              <a:spcAft>
                <a:spcPct val="0"/>
              </a:spcAft>
            </a:pPr>
            <a:endParaRPr lang="en-US" sz="1200" b="1" dirty="0">
              <a:latin typeface="Arial" panose="020B0604020202020204" pitchFamily="34" charset="0"/>
              <a:cs typeface="Arial" panose="020B0604020202020204" pitchFamily="34" charset="0"/>
            </a:endParaRPr>
          </a:p>
          <a:p>
            <a:pPr>
              <a:spcAft>
                <a:spcPct val="0"/>
              </a:spcAft>
            </a:pPr>
            <a:r>
              <a:rPr lang="en-US" sz="2000" b="1" dirty="0">
                <a:solidFill>
                  <a:schemeClr val="accent6">
                    <a:lumMod val="50000"/>
                  </a:schemeClr>
                </a:solidFill>
                <a:latin typeface="Arial" panose="020B0604020202020204" pitchFamily="34" charset="0"/>
                <a:cs typeface="Arial" panose="020B0604020202020204" pitchFamily="34" charset="0"/>
              </a:rPr>
              <a:t>“Gen Y” - Millennials – born 1980 – 1994</a:t>
            </a:r>
          </a:p>
          <a:p>
            <a:pPr marL="346075">
              <a:spcAft>
                <a:spcPct val="0"/>
              </a:spcAft>
            </a:pPr>
            <a:r>
              <a:rPr lang="en-US" sz="2000" dirty="0">
                <a:solidFill>
                  <a:srgbClr val="5F574F"/>
                </a:solidFill>
                <a:latin typeface="Arial" panose="020B0604020202020204" pitchFamily="34" charset="0"/>
                <a:cs typeface="Arial" panose="020B0604020202020204" pitchFamily="34" charset="0"/>
              </a:rPr>
              <a:t>Often culturally liberal points of view.  They respect all heritages, cultures and beliefs – every person is important and unique.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2015" y="1085868"/>
            <a:ext cx="2046349" cy="1219199"/>
          </a:xfrm>
          <a:prstGeom prst="rect">
            <a:avLst/>
          </a:prstGeom>
          <a:ln w="63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2015" y="3752867"/>
            <a:ext cx="2058835" cy="1320070"/>
          </a:xfrm>
          <a:prstGeom prst="rect">
            <a:avLst/>
          </a:prstGeom>
          <a:ln w="63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2015" y="5162788"/>
            <a:ext cx="2046349" cy="1257079"/>
          </a:xfrm>
          <a:prstGeom prst="rect">
            <a:avLst/>
          </a:prstGeom>
          <a:ln w="63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006" y="2381268"/>
            <a:ext cx="2026358" cy="1295399"/>
          </a:xfrm>
          <a:prstGeom prst="rect">
            <a:avLst/>
          </a:prstGeom>
          <a:ln w="63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32677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565550" y="603425"/>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spcAft>
                <a:spcPct val="0"/>
              </a:spcAft>
            </a:pPr>
            <a:r>
              <a:rPr lang="en-US" sz="3200" b="1" dirty="0" smtClean="0">
                <a:solidFill>
                  <a:srgbClr val="10416A"/>
                </a:solidFill>
                <a:latin typeface="Arial" panose="020B0604020202020204" pitchFamily="34" charset="0"/>
                <a:cs typeface="Arial" panose="020B0604020202020204" pitchFamily="34" charset="0"/>
              </a:rPr>
              <a:t>	Target Market</a:t>
            </a:r>
            <a:endParaRPr lang="en-US" sz="3200" dirty="0">
              <a:solidFill>
                <a:srgbClr val="10416A"/>
              </a:solidFill>
              <a:latin typeface="Arial" panose="020B0604020202020204" pitchFamily="34" charset="0"/>
              <a:cs typeface="Arial" panose="020B0604020202020204" pitchFamily="34" charset="0"/>
            </a:endParaRPr>
          </a:p>
        </p:txBody>
      </p:sp>
      <p:sp>
        <p:nvSpPr>
          <p:cNvPr id="3" name="TextBox 2"/>
          <p:cNvSpPr txBox="1"/>
          <p:nvPr/>
        </p:nvSpPr>
        <p:spPr bwMode="auto">
          <a:xfrm>
            <a:off x="1618816" y="1426731"/>
            <a:ext cx="8604684"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120650" lvl="1">
              <a:spcAft>
                <a:spcPct val="0"/>
              </a:spcAft>
              <a:buClr>
                <a:srgbClr val="10416A"/>
              </a:buClr>
              <a:buSzPct val="125000"/>
            </a:pPr>
            <a:r>
              <a:rPr lang="en-US" sz="2000" b="1" dirty="0">
                <a:solidFill>
                  <a:schemeClr val="accent6">
                    <a:lumMod val="50000"/>
                  </a:schemeClr>
                </a:solidFill>
                <a:latin typeface="Arial" panose="020B0604020202020204" pitchFamily="34" charset="0"/>
                <a:cs typeface="Arial" panose="020B0604020202020204" pitchFamily="34" charset="0"/>
              </a:rPr>
              <a:t>“</a:t>
            </a:r>
            <a:r>
              <a:rPr lang="en-US" sz="2000" b="1" u="sng" dirty="0">
                <a:solidFill>
                  <a:schemeClr val="accent6">
                    <a:lumMod val="50000"/>
                  </a:schemeClr>
                </a:solidFill>
                <a:latin typeface="Arial" panose="020B0604020202020204" pitchFamily="34" charset="0"/>
                <a:cs typeface="Arial" panose="020B0604020202020204" pitchFamily="34" charset="0"/>
              </a:rPr>
              <a:t>No brainer </a:t>
            </a:r>
            <a:r>
              <a:rPr lang="en-US" sz="2000" b="1" u="sng" dirty="0" smtClean="0">
                <a:solidFill>
                  <a:schemeClr val="accent6">
                    <a:lumMod val="50000"/>
                  </a:schemeClr>
                </a:solidFill>
                <a:latin typeface="Arial" panose="020B0604020202020204" pitchFamily="34" charset="0"/>
                <a:cs typeface="Arial" panose="020B0604020202020204" pitchFamily="34" charset="0"/>
              </a:rPr>
              <a:t>customer</a:t>
            </a:r>
            <a:r>
              <a:rPr lang="en-US" sz="2000" b="1" dirty="0" smtClean="0">
                <a:solidFill>
                  <a:schemeClr val="accent6">
                    <a:lumMod val="50000"/>
                  </a:schemeClr>
                </a:solidFill>
                <a:latin typeface="Arial" panose="020B0604020202020204" pitchFamily="34" charset="0"/>
                <a:cs typeface="Arial" panose="020B0604020202020204" pitchFamily="34" charset="0"/>
              </a:rPr>
              <a:t>”</a:t>
            </a:r>
          </a:p>
          <a:p>
            <a:pPr marL="573088" lvl="1">
              <a:spcAft>
                <a:spcPct val="0"/>
              </a:spcAft>
              <a:buClr>
                <a:srgbClr val="10416A"/>
              </a:buClr>
            </a:pPr>
            <a:r>
              <a:rPr lang="en-US" sz="2000" dirty="0" smtClean="0">
                <a:latin typeface="Arial" panose="020B0604020202020204" pitchFamily="34" charset="0"/>
                <a:cs typeface="Arial" panose="020B0604020202020204" pitchFamily="34" charset="0"/>
              </a:rPr>
              <a:t>Single-story or ranch style</a:t>
            </a:r>
          </a:p>
          <a:p>
            <a:pPr marL="573088" lvl="1">
              <a:spcAft>
                <a:spcPct val="0"/>
              </a:spcAft>
              <a:buClr>
                <a:srgbClr val="10416A"/>
              </a:buClr>
            </a:pPr>
            <a:r>
              <a:rPr lang="en-US" sz="2000" dirty="0" smtClean="0">
                <a:latin typeface="Arial" panose="020B0604020202020204" pitchFamily="34" charset="0"/>
                <a:cs typeface="Arial" panose="020B0604020202020204" pitchFamily="34" charset="0"/>
              </a:rPr>
              <a:t>First floor Master Bedroom</a:t>
            </a:r>
          </a:p>
          <a:p>
            <a:pPr marL="573088" lvl="1">
              <a:spcAft>
                <a:spcPct val="0"/>
              </a:spcAft>
              <a:buClr>
                <a:srgbClr val="10416A"/>
              </a:buClr>
            </a:pPr>
            <a:r>
              <a:rPr lang="en-US" sz="2000" dirty="0" smtClean="0">
                <a:latin typeface="Arial" panose="020B0604020202020204" pitchFamily="34" charset="0"/>
                <a:cs typeface="Arial" panose="020B0604020202020204" pitchFamily="34" charset="0"/>
              </a:rPr>
              <a:t>Condo flat</a:t>
            </a:r>
          </a:p>
          <a:p>
            <a:pPr lvl="1">
              <a:spcAft>
                <a:spcPct val="0"/>
              </a:spcAft>
              <a:buClr>
                <a:srgbClr val="10416A"/>
              </a:buClr>
            </a:pPr>
            <a:endParaRPr lang="en-US" sz="1400" b="1" dirty="0">
              <a:latin typeface="Arial" panose="020B0604020202020204" pitchFamily="34" charset="0"/>
              <a:cs typeface="Arial" panose="020B0604020202020204" pitchFamily="34" charset="0"/>
            </a:endParaRPr>
          </a:p>
          <a:p>
            <a:pPr marL="120650" lvl="1">
              <a:spcAft>
                <a:spcPct val="0"/>
              </a:spcAft>
              <a:buClr>
                <a:srgbClr val="10416A"/>
              </a:buClr>
              <a:buSzPct val="125000"/>
            </a:pPr>
            <a:r>
              <a:rPr lang="en-US" sz="2000" b="1" dirty="0">
                <a:solidFill>
                  <a:schemeClr val="accent6">
                    <a:lumMod val="50000"/>
                  </a:schemeClr>
                </a:solidFill>
                <a:latin typeface="Arial" panose="020B0604020202020204" pitchFamily="34" charset="0"/>
                <a:cs typeface="Arial" panose="020B0604020202020204" pitchFamily="34" charset="0"/>
              </a:rPr>
              <a:t>The “</a:t>
            </a:r>
            <a:r>
              <a:rPr lang="en-US" sz="2000" b="1" u="sng" dirty="0">
                <a:solidFill>
                  <a:schemeClr val="accent6">
                    <a:lumMod val="50000"/>
                  </a:schemeClr>
                </a:solidFill>
                <a:latin typeface="Arial" panose="020B0604020202020204" pitchFamily="34" charset="0"/>
                <a:cs typeface="Arial" panose="020B0604020202020204" pitchFamily="34" charset="0"/>
              </a:rPr>
              <a:t>lateral mover</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not downsizing, just getting what they want</a:t>
            </a:r>
          </a:p>
          <a:p>
            <a:pPr lvl="1">
              <a:spcAft>
                <a:spcPct val="0"/>
              </a:spcAft>
              <a:buClr>
                <a:srgbClr val="10416A"/>
              </a:buClr>
            </a:pPr>
            <a:endParaRPr lang="en-US" sz="1400" b="1" dirty="0">
              <a:solidFill>
                <a:schemeClr val="accent6">
                  <a:lumMod val="50000"/>
                </a:schemeClr>
              </a:solidFill>
              <a:latin typeface="Arial" panose="020B0604020202020204" pitchFamily="34" charset="0"/>
              <a:cs typeface="Arial" panose="020B0604020202020204" pitchFamily="34" charset="0"/>
            </a:endParaRPr>
          </a:p>
          <a:p>
            <a:pPr marL="120650" lvl="1">
              <a:spcAft>
                <a:spcPct val="0"/>
              </a:spcAft>
              <a:buClr>
                <a:srgbClr val="10416A"/>
              </a:buClr>
              <a:buSzPct val="125000"/>
            </a:pPr>
            <a:r>
              <a:rPr lang="en-US" sz="2000" b="1" dirty="0">
                <a:solidFill>
                  <a:schemeClr val="accent6">
                    <a:lumMod val="50000"/>
                  </a:schemeClr>
                </a:solidFill>
                <a:latin typeface="Arial" panose="020B0604020202020204" pitchFamily="34" charset="0"/>
                <a:cs typeface="Arial" panose="020B0604020202020204" pitchFamily="34" charset="0"/>
              </a:rPr>
              <a:t>The “</a:t>
            </a:r>
            <a:r>
              <a:rPr lang="en-US" sz="2000" b="1" u="sng" dirty="0">
                <a:solidFill>
                  <a:schemeClr val="accent6">
                    <a:lumMod val="50000"/>
                  </a:schemeClr>
                </a:solidFill>
                <a:latin typeface="Arial" panose="020B0604020202020204" pitchFamily="34" charset="0"/>
                <a:cs typeface="Arial" panose="020B0604020202020204" pitchFamily="34" charset="0"/>
              </a:rPr>
              <a:t>custom</a:t>
            </a:r>
            <a:r>
              <a:rPr lang="en-US" sz="2000" b="1" dirty="0">
                <a:solidFill>
                  <a:schemeClr val="accent6">
                    <a:lumMod val="50000"/>
                  </a:schemeClr>
                </a:solidFill>
                <a:latin typeface="Arial" panose="020B0604020202020204" pitchFamily="34" charset="0"/>
                <a:cs typeface="Arial" panose="020B0604020202020204" pitchFamily="34" charset="0"/>
              </a:rPr>
              <a:t>” customer </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building it ground up!</a:t>
            </a:r>
          </a:p>
          <a:p>
            <a:pPr lvl="1">
              <a:spcAft>
                <a:spcPct val="0"/>
              </a:spcAft>
              <a:buClr>
                <a:srgbClr val="10416A"/>
              </a:buClr>
              <a:buSzPct val="125000"/>
            </a:pPr>
            <a:endParaRPr lang="en-US" sz="1400" b="1" dirty="0">
              <a:latin typeface="Arial" panose="020B0604020202020204" pitchFamily="34" charset="0"/>
              <a:cs typeface="Arial" panose="020B0604020202020204" pitchFamily="34" charset="0"/>
            </a:endParaRPr>
          </a:p>
          <a:p>
            <a:pPr marL="120650" lvl="1">
              <a:spcAft>
                <a:spcPct val="0"/>
              </a:spcAft>
              <a:buClr>
                <a:srgbClr val="10416A"/>
              </a:buClr>
              <a:buSzPct val="125000"/>
            </a:pPr>
            <a:r>
              <a:rPr lang="en-US" sz="2000" b="1" dirty="0">
                <a:solidFill>
                  <a:schemeClr val="accent6">
                    <a:lumMod val="50000"/>
                  </a:schemeClr>
                </a:solidFill>
                <a:latin typeface="Arial" panose="020B0604020202020204" pitchFamily="34" charset="0"/>
                <a:cs typeface="Arial" panose="020B0604020202020204" pitchFamily="34" charset="0"/>
              </a:rPr>
              <a:t>The “</a:t>
            </a:r>
            <a:r>
              <a:rPr lang="en-US" sz="2000" b="1" u="sng" dirty="0">
                <a:solidFill>
                  <a:schemeClr val="accent6">
                    <a:lumMod val="50000"/>
                  </a:schemeClr>
                </a:solidFill>
                <a:latin typeface="Arial" panose="020B0604020202020204" pitchFamily="34" charset="0"/>
                <a:cs typeface="Arial" panose="020B0604020202020204" pitchFamily="34" charset="0"/>
              </a:rPr>
              <a:t>hide</a:t>
            </a:r>
            <a:r>
              <a:rPr lang="en-US" sz="2000" b="1" dirty="0">
                <a:solidFill>
                  <a:schemeClr val="accent6">
                    <a:lumMod val="50000"/>
                  </a:schemeClr>
                </a:solidFill>
                <a:latin typeface="Arial" panose="020B0604020202020204" pitchFamily="34" charset="0"/>
                <a:cs typeface="Arial" panose="020B0604020202020204" pitchFamily="34" charset="0"/>
              </a:rPr>
              <a:t>r” customer </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integrate into mixed fabric communities</a:t>
            </a:r>
          </a:p>
          <a:p>
            <a:pPr lvl="1">
              <a:spcAft>
                <a:spcPct val="0"/>
              </a:spcAft>
              <a:buClr>
                <a:srgbClr val="10416A"/>
              </a:buClr>
              <a:buSzPct val="125000"/>
            </a:pPr>
            <a:endParaRPr lang="en-US" sz="1400" b="1" dirty="0">
              <a:latin typeface="Arial" panose="020B0604020202020204" pitchFamily="34" charset="0"/>
              <a:cs typeface="Arial" panose="020B0604020202020204" pitchFamily="34" charset="0"/>
            </a:endParaRPr>
          </a:p>
          <a:p>
            <a:pPr marL="120650" lvl="1">
              <a:spcAft>
                <a:spcPct val="0"/>
              </a:spcAft>
              <a:buClr>
                <a:srgbClr val="10416A"/>
              </a:buClr>
              <a:buSzPct val="125000"/>
            </a:pPr>
            <a:r>
              <a:rPr lang="en-US" sz="2000" b="1" dirty="0">
                <a:solidFill>
                  <a:schemeClr val="accent6">
                    <a:lumMod val="50000"/>
                  </a:schemeClr>
                </a:solidFill>
                <a:latin typeface="Arial" panose="020B0604020202020204" pitchFamily="34" charset="0"/>
                <a:cs typeface="Arial" panose="020B0604020202020204" pitchFamily="34" charset="0"/>
              </a:rPr>
              <a:t>“</a:t>
            </a:r>
            <a:r>
              <a:rPr lang="en-US" sz="2000" b="1" u="sng" dirty="0">
                <a:solidFill>
                  <a:schemeClr val="accent6">
                    <a:lumMod val="50000"/>
                  </a:schemeClr>
                </a:solidFill>
                <a:latin typeface="Arial" panose="020B0604020202020204" pitchFamily="34" charset="0"/>
                <a:cs typeface="Arial" panose="020B0604020202020204" pitchFamily="34" charset="0"/>
              </a:rPr>
              <a:t>Non-coupl</a:t>
            </a:r>
            <a:r>
              <a:rPr lang="en-US" sz="2000" b="1" dirty="0">
                <a:solidFill>
                  <a:schemeClr val="accent6">
                    <a:lumMod val="50000"/>
                  </a:schemeClr>
                </a:solidFill>
                <a:latin typeface="Arial" panose="020B0604020202020204" pitchFamily="34" charset="0"/>
                <a:cs typeface="Arial" panose="020B0604020202020204" pitchFamily="34" charset="0"/>
              </a:rPr>
              <a:t>e” customer </a:t>
            </a:r>
            <a:endParaRPr lang="en-US" sz="2000" b="1" dirty="0" smtClean="0">
              <a:solidFill>
                <a:schemeClr val="accent6">
                  <a:lumMod val="50000"/>
                </a:schemeClr>
              </a:solidFill>
              <a:latin typeface="Arial" panose="020B0604020202020204" pitchFamily="34" charset="0"/>
              <a:cs typeface="Arial" panose="020B0604020202020204" pitchFamily="34" charset="0"/>
            </a:endParaRPr>
          </a:p>
          <a:p>
            <a:pPr marL="573088" lvl="1">
              <a:spcAft>
                <a:spcPct val="0"/>
              </a:spcAft>
              <a:buClr>
                <a:srgbClr val="10416A"/>
              </a:buClr>
              <a:buSzPct val="125000"/>
            </a:pPr>
            <a:r>
              <a:rPr lang="en-US" sz="2000" dirty="0" smtClean="0">
                <a:latin typeface="Arial" panose="020B0604020202020204" pitchFamily="34" charset="0"/>
                <a:cs typeface="Arial" panose="020B0604020202020204" pitchFamily="34" charset="0"/>
              </a:rPr>
              <a:t>Single women with power and $$</a:t>
            </a:r>
          </a:p>
          <a:p>
            <a:pPr marL="573088" lvl="1">
              <a:spcAft>
                <a:spcPct val="0"/>
              </a:spcAft>
              <a:buClr>
                <a:srgbClr val="10416A"/>
              </a:buClr>
            </a:pPr>
            <a:r>
              <a:rPr lang="en-US" sz="2000" dirty="0" smtClean="0">
                <a:latin typeface="Arial" panose="020B0604020202020204" pitchFamily="34" charset="0"/>
                <a:cs typeface="Arial" panose="020B0604020202020204" pitchFamily="34" charset="0"/>
              </a:rPr>
              <a:t>Same </a:t>
            </a:r>
            <a:r>
              <a:rPr lang="en-US" sz="2000" dirty="0">
                <a:latin typeface="Arial" panose="020B0604020202020204" pitchFamily="34" charset="0"/>
                <a:cs typeface="Arial" panose="020B0604020202020204" pitchFamily="34" charset="0"/>
              </a:rPr>
              <a:t>gender buying </a:t>
            </a:r>
            <a:r>
              <a:rPr lang="en-US" sz="2000" dirty="0" smtClean="0">
                <a:latin typeface="Arial" panose="020B0604020202020204" pitchFamily="34" charset="0"/>
                <a:cs typeface="Arial" panose="020B0604020202020204" pitchFamily="34" charset="0"/>
              </a:rPr>
              <a:t>together</a:t>
            </a:r>
          </a:p>
          <a:p>
            <a:pPr marL="573088" lvl="1">
              <a:spcAft>
                <a:spcPct val="0"/>
              </a:spcAft>
              <a:buClr>
                <a:srgbClr val="10416A"/>
              </a:buClr>
            </a:pPr>
            <a:r>
              <a:rPr lang="en-US" sz="2000" dirty="0" smtClean="0">
                <a:latin typeface="Arial" panose="020B0604020202020204" pitchFamily="34" charset="0"/>
                <a:cs typeface="Arial" panose="020B0604020202020204" pitchFamily="34" charset="0"/>
              </a:rPr>
              <a:t>Multi-gen: grandparent (s) w/kids</a:t>
            </a:r>
            <a:endParaRPr lang="en-US" sz="2000"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40983" y="4461163"/>
            <a:ext cx="3082517" cy="205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091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bwMode="auto">
          <a:xfrm>
            <a:off x="2255052" y="480753"/>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Psychographics &amp; Aging</a:t>
            </a:r>
            <a:endParaRPr lang="en-US" sz="3200" dirty="0">
              <a:solidFill>
                <a:srgbClr val="10416A"/>
              </a:solidFill>
              <a:latin typeface="Arial" panose="020B0604020202020204" pitchFamily="34" charset="0"/>
              <a:cs typeface="Arial" panose="020B0604020202020204" pitchFamily="34" charset="0"/>
            </a:endParaRPr>
          </a:p>
        </p:txBody>
      </p:sp>
      <p:sp>
        <p:nvSpPr>
          <p:cNvPr id="9" name="TextBox 8"/>
          <p:cNvSpPr txBox="1"/>
          <p:nvPr/>
        </p:nvSpPr>
        <p:spPr bwMode="auto">
          <a:xfrm>
            <a:off x="4937760" y="1922921"/>
            <a:ext cx="578565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120650" lvl="1">
              <a:spcAft>
                <a:spcPct val="0"/>
              </a:spcAft>
            </a:pPr>
            <a:r>
              <a:rPr lang="en-US" sz="2000" b="1" dirty="0">
                <a:solidFill>
                  <a:srgbClr val="C33B32"/>
                </a:solidFill>
                <a:latin typeface="Arial" panose="020B0604020202020204" pitchFamily="34" charset="0"/>
                <a:cs typeface="Arial" panose="020B0604020202020204" pitchFamily="34" charset="0"/>
              </a:rPr>
              <a:t>Psychographics</a:t>
            </a:r>
          </a:p>
          <a:p>
            <a:pPr marL="120650" lvl="1">
              <a:spcAft>
                <a:spcPct val="0"/>
              </a:spcAft>
            </a:pPr>
            <a:r>
              <a:rPr lang="en-US" sz="2000" dirty="0">
                <a:solidFill>
                  <a:srgbClr val="5F574F"/>
                </a:solidFill>
                <a:latin typeface="Arial" panose="020B0604020202020204" pitchFamily="34" charset="0"/>
                <a:cs typeface="Arial" panose="020B0604020202020204" pitchFamily="34" charset="0"/>
              </a:rPr>
              <a:t>As a group, </a:t>
            </a:r>
            <a:r>
              <a:rPr lang="en-US" sz="2000" i="1" dirty="0">
                <a:solidFill>
                  <a:srgbClr val="5F574F"/>
                </a:solidFill>
                <a:latin typeface="Arial" panose="020B0604020202020204" pitchFamily="34" charset="0"/>
                <a:cs typeface="Arial" panose="020B0604020202020204" pitchFamily="34" charset="0"/>
              </a:rPr>
              <a:t>this generation is characterized by a deep reaction to all forms of tradition – religious, familial, cultural, musical, societal.</a:t>
            </a:r>
            <a:r>
              <a:rPr lang="en-US" sz="2000" dirty="0">
                <a:solidFill>
                  <a:srgbClr val="5F574F"/>
                </a:solidFill>
                <a:latin typeface="Arial" panose="020B0604020202020204" pitchFamily="34" charset="0"/>
                <a:cs typeface="Arial" panose="020B0604020202020204" pitchFamily="34" charset="0"/>
              </a:rPr>
              <a:t> </a:t>
            </a:r>
            <a:endParaRPr lang="en-US" sz="1600" dirty="0">
              <a:solidFill>
                <a:srgbClr val="5F574F"/>
              </a:solidFill>
              <a:latin typeface="Arial" panose="020B0604020202020204" pitchFamily="34" charset="0"/>
              <a:cs typeface="Arial" panose="020B0604020202020204" pitchFamily="34" charset="0"/>
            </a:endParaRPr>
          </a:p>
          <a:p>
            <a:pPr marL="120650" lvl="1">
              <a:spcAft>
                <a:spcPct val="0"/>
              </a:spcAft>
            </a:pPr>
            <a:endParaRPr lang="en-US" sz="1600" dirty="0">
              <a:latin typeface="Arial" panose="020B0604020202020204" pitchFamily="34" charset="0"/>
              <a:cs typeface="Arial" panose="020B0604020202020204" pitchFamily="34" charset="0"/>
            </a:endParaRPr>
          </a:p>
          <a:p>
            <a:pPr marL="120650" lvl="1">
              <a:spcAft>
                <a:spcPct val="0"/>
              </a:spcAft>
            </a:pPr>
            <a:endParaRPr lang="en-US" sz="1600" dirty="0">
              <a:latin typeface="Arial" panose="020B0604020202020204" pitchFamily="34" charset="0"/>
              <a:cs typeface="Arial" panose="020B0604020202020204" pitchFamily="34" charset="0"/>
            </a:endParaRPr>
          </a:p>
          <a:p>
            <a:pPr marL="115888"/>
            <a:r>
              <a:rPr lang="en-US" sz="2000" b="1" dirty="0">
                <a:solidFill>
                  <a:srgbClr val="C33B32"/>
                </a:solidFill>
                <a:latin typeface="Arial" panose="020B0604020202020204" pitchFamily="34" charset="0"/>
                <a:cs typeface="Arial" panose="020B0604020202020204" pitchFamily="34" charset="0"/>
              </a:rPr>
              <a:t>Age in place – out of new home market</a:t>
            </a:r>
          </a:p>
          <a:p>
            <a:pPr marL="115888"/>
            <a:r>
              <a:rPr lang="en-US" sz="2000" i="1" dirty="0">
                <a:solidFill>
                  <a:srgbClr val="5F574F"/>
                </a:solidFill>
                <a:latin typeface="Arial" panose="020B0604020202020204" pitchFamily="34" charset="0"/>
                <a:cs typeface="Arial" panose="020B0604020202020204" pitchFamily="34" charset="0"/>
              </a:rPr>
              <a:t>Instead of waiting for a health emergency before remodeling their homes to meet the challenge of aging, a growing number of Baby Boomers are pro-active.</a:t>
            </a:r>
          </a:p>
          <a:p>
            <a:pPr marL="115888"/>
            <a:endParaRPr lang="en-US" sz="2000" dirty="0">
              <a:solidFill>
                <a:srgbClr val="333333"/>
              </a:solidFill>
              <a:latin typeface="Arial" panose="020B0604020202020204" pitchFamily="34" charset="0"/>
              <a:cs typeface="Arial" panose="020B0604020202020204" pitchFamily="34" charset="0"/>
            </a:endParaRPr>
          </a:p>
          <a:p>
            <a:pPr marL="115888" algn="r"/>
            <a:r>
              <a:rPr lang="en-US" dirty="0">
                <a:latin typeface="Arial" panose="020B0604020202020204" pitchFamily="34" charset="0"/>
                <a:cs typeface="Arial" panose="020B0604020202020204" pitchFamily="34" charset="0"/>
              </a:rPr>
              <a:t>Source: 55places.com – TDN.com</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03" y="1842920"/>
            <a:ext cx="3168484" cy="395798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9624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371600" y="639484"/>
            <a:ext cx="99004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Cool Age-restricted Or Age-targeted Housing</a:t>
            </a:r>
            <a:endParaRPr lang="en-US" sz="3200" dirty="0">
              <a:solidFill>
                <a:srgbClr val="10416A"/>
              </a:solidFill>
              <a:latin typeface="Arial" panose="020B0604020202020204" pitchFamily="34" charset="0"/>
              <a:cs typeface="Arial" panose="020B0604020202020204" pitchFamily="34" charset="0"/>
            </a:endParaRPr>
          </a:p>
        </p:txBody>
      </p:sp>
      <p:sp>
        <p:nvSpPr>
          <p:cNvPr id="13" name="TextBox 12"/>
          <p:cNvSpPr txBox="1"/>
          <p:nvPr/>
        </p:nvSpPr>
        <p:spPr bwMode="auto">
          <a:xfrm>
            <a:off x="4003014" y="1907582"/>
            <a:ext cx="788855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lvl="1">
              <a:spcAft>
                <a:spcPct val="0"/>
              </a:spcAft>
            </a:pPr>
            <a:r>
              <a:rPr lang="en-US" sz="2800" dirty="0" smtClean="0">
                <a:solidFill>
                  <a:srgbClr val="5F574F"/>
                </a:solidFill>
                <a:latin typeface="Arial" panose="020B0604020202020204" pitchFamily="34" charset="0"/>
                <a:cs typeface="Arial" panose="020B0604020202020204" pitchFamily="34" charset="0"/>
              </a:rPr>
              <a:t>MPC with clubhouse and amenities</a:t>
            </a:r>
          </a:p>
          <a:p>
            <a:pPr marL="120650" lvl="1">
              <a:spcAft>
                <a:spcPct val="0"/>
              </a:spcAft>
            </a:pPr>
            <a:endParaRPr lang="en-US" sz="2400" dirty="0">
              <a:solidFill>
                <a:srgbClr val="5F574F"/>
              </a:solidFill>
              <a:latin typeface="Arial" panose="020B0604020202020204" pitchFamily="34" charset="0"/>
              <a:cs typeface="Arial" panose="020B0604020202020204" pitchFamily="34" charset="0"/>
            </a:endParaRPr>
          </a:p>
          <a:p>
            <a:pPr marL="0" lvl="1">
              <a:spcAft>
                <a:spcPct val="0"/>
              </a:spcAft>
            </a:pPr>
            <a:r>
              <a:rPr lang="en-US" sz="2800" dirty="0" smtClean="0">
                <a:solidFill>
                  <a:srgbClr val="5F574F"/>
                </a:solidFill>
                <a:latin typeface="Arial" panose="020B0604020202020204" pitchFamily="34" charset="0"/>
                <a:cs typeface="Arial" panose="020B0604020202020204" pitchFamily="34" charset="0"/>
              </a:rPr>
              <a:t>MPC with a twist</a:t>
            </a:r>
          </a:p>
          <a:p>
            <a:pPr marL="0" lvl="1">
              <a:spcAft>
                <a:spcPct val="0"/>
              </a:spcAft>
            </a:pPr>
            <a:endParaRPr lang="en-US" sz="2400" dirty="0" smtClean="0">
              <a:solidFill>
                <a:srgbClr val="5F574F"/>
              </a:solidFill>
              <a:latin typeface="Arial" panose="020B0604020202020204" pitchFamily="34" charset="0"/>
              <a:cs typeface="Arial" panose="020B0604020202020204" pitchFamily="34" charset="0"/>
            </a:endParaRPr>
          </a:p>
          <a:p>
            <a:pPr marL="0" lvl="1">
              <a:spcAft>
                <a:spcPct val="0"/>
              </a:spcAft>
            </a:pPr>
            <a:r>
              <a:rPr lang="en-US" sz="2800" dirty="0" smtClean="0">
                <a:solidFill>
                  <a:srgbClr val="5F574F"/>
                </a:solidFill>
                <a:latin typeface="Arial" panose="020B0604020202020204" pitchFamily="34" charset="0"/>
                <a:cs typeface="Arial" panose="020B0604020202020204" pitchFamily="34" charset="0"/>
              </a:rPr>
              <a:t>Urban alternatives</a:t>
            </a:r>
          </a:p>
          <a:p>
            <a:pPr marL="120650" lvl="1">
              <a:spcAft>
                <a:spcPct val="0"/>
              </a:spcAft>
            </a:pPr>
            <a:endParaRPr lang="en-US" sz="2400" dirty="0">
              <a:solidFill>
                <a:srgbClr val="5F574F"/>
              </a:solidFill>
              <a:latin typeface="Arial" panose="020B0604020202020204" pitchFamily="34" charset="0"/>
              <a:cs typeface="Arial" panose="020B0604020202020204" pitchFamily="34" charset="0"/>
            </a:endParaRPr>
          </a:p>
          <a:p>
            <a:pPr marL="0" lvl="1">
              <a:spcAft>
                <a:spcPct val="0"/>
              </a:spcAft>
            </a:pPr>
            <a:r>
              <a:rPr lang="en-US" sz="2800" dirty="0" smtClean="0">
                <a:solidFill>
                  <a:srgbClr val="5F574F"/>
                </a:solidFill>
                <a:latin typeface="Arial" panose="020B0604020202020204" pitchFamily="34" charset="0"/>
                <a:cs typeface="Arial" panose="020B0604020202020204" pitchFamily="34" charset="0"/>
              </a:rPr>
              <a:t>Enclaves with no label</a:t>
            </a:r>
          </a:p>
          <a:p>
            <a:pPr marL="120650" lvl="1">
              <a:spcAft>
                <a:spcPct val="0"/>
              </a:spcAft>
            </a:pPr>
            <a:endParaRPr lang="en-US" sz="2800" dirty="0">
              <a:solidFill>
                <a:srgbClr val="5F574F"/>
              </a:solidFill>
              <a:latin typeface="Arial" panose="020B0604020202020204" pitchFamily="34" charset="0"/>
              <a:cs typeface="Arial" panose="020B0604020202020204" pitchFamily="34" charset="0"/>
            </a:endParaRPr>
          </a:p>
          <a:p>
            <a:pPr marL="0" lvl="1">
              <a:spcAft>
                <a:spcPct val="0"/>
              </a:spcAft>
            </a:pPr>
            <a:r>
              <a:rPr lang="en-US" sz="2800" dirty="0" smtClean="0">
                <a:solidFill>
                  <a:srgbClr val="5F574F"/>
                </a:solidFill>
                <a:latin typeface="Arial" panose="020B0604020202020204" pitchFamily="34" charset="0"/>
                <a:cs typeface="Arial" panose="020B0604020202020204" pitchFamily="34" charset="0"/>
              </a:rPr>
              <a:t>Second home market</a:t>
            </a:r>
            <a:endParaRPr lang="en-US" sz="2800" dirty="0">
              <a:solidFill>
                <a:srgbClr val="5F574F"/>
              </a:solidFill>
              <a:latin typeface="Arial" panose="020B0604020202020204" pitchFamily="34" charset="0"/>
              <a:cs typeface="Arial" panose="020B0604020202020204" pitchFamily="34" charset="0"/>
            </a:endParaRPr>
          </a:p>
        </p:txBody>
      </p:sp>
      <p:grpSp>
        <p:nvGrpSpPr>
          <p:cNvPr id="7" name="Group 6"/>
          <p:cNvGrpSpPr/>
          <p:nvPr/>
        </p:nvGrpSpPr>
        <p:grpSpPr>
          <a:xfrm>
            <a:off x="2902089" y="1874330"/>
            <a:ext cx="797074" cy="3873202"/>
            <a:chOff x="2503077" y="1874330"/>
            <a:chExt cx="677285" cy="3291115"/>
          </a:xfrm>
        </p:grpSpPr>
        <p:pic>
          <p:nvPicPr>
            <p:cNvPr id="1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900" y="4586008"/>
              <a:ext cx="6524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077" y="3224651"/>
              <a:ext cx="6524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20" y="3877092"/>
              <a:ext cx="6524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bwMode="auto">
            <a:xfrm>
              <a:off x="2761260" y="3350893"/>
              <a:ext cx="156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dirty="0" smtClean="0">
                  <a:solidFill>
                    <a:schemeClr val="bg1"/>
                  </a:solidFill>
                </a:rPr>
                <a:t>3</a:t>
              </a:r>
              <a:endParaRPr lang="en-US" dirty="0">
                <a:solidFill>
                  <a:schemeClr val="bg1"/>
                </a:solidFill>
              </a:endParaRPr>
            </a:p>
          </p:txBody>
        </p:sp>
        <p:sp>
          <p:nvSpPr>
            <p:cNvPr id="20" name="TextBox 19"/>
            <p:cNvSpPr txBox="1"/>
            <p:nvPr/>
          </p:nvSpPr>
          <p:spPr bwMode="auto">
            <a:xfrm>
              <a:off x="2708625" y="4003335"/>
              <a:ext cx="3129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spcAft>
                  <a:spcPct val="0"/>
                </a:spcAft>
                <a:buFontTx/>
                <a:buNone/>
              </a:pPr>
              <a:r>
                <a:rPr lang="en-US" dirty="0" smtClean="0">
                  <a:solidFill>
                    <a:schemeClr val="bg1"/>
                  </a:solidFill>
                </a:rPr>
                <a:t>4</a:t>
              </a:r>
              <a:endParaRPr lang="en-US" dirty="0">
                <a:solidFill>
                  <a:schemeClr val="bg1"/>
                </a:solidFill>
              </a:endParaRPr>
            </a:p>
          </p:txBody>
        </p:sp>
        <p:sp>
          <p:nvSpPr>
            <p:cNvPr id="21" name="TextBox 20"/>
            <p:cNvSpPr txBox="1"/>
            <p:nvPr/>
          </p:nvSpPr>
          <p:spPr bwMode="auto">
            <a:xfrm>
              <a:off x="2722147" y="4691060"/>
              <a:ext cx="234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Aft>
                  <a:spcPct val="0"/>
                </a:spcAft>
                <a:buFontTx/>
                <a:buNone/>
              </a:pPr>
              <a:r>
                <a:rPr lang="en-US" dirty="0" smtClean="0">
                  <a:solidFill>
                    <a:schemeClr val="bg1"/>
                  </a:solidFill>
                </a:rPr>
                <a:t>5</a:t>
              </a:r>
              <a:endParaRPr lang="en-US" dirty="0">
                <a:solidFill>
                  <a:schemeClr val="bg1"/>
                </a:solidFill>
              </a:endParaRPr>
            </a:p>
          </p:txBody>
        </p:sp>
        <p:pic>
          <p:nvPicPr>
            <p:cNvPr id="2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9" y="2583319"/>
              <a:ext cx="6524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899" y="1874330"/>
              <a:ext cx="6524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bwMode="auto">
            <a:xfrm>
              <a:off x="2777891" y="2692858"/>
              <a:ext cx="156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dirty="0" smtClean="0">
                  <a:solidFill>
                    <a:schemeClr val="bg1"/>
                  </a:solidFill>
                </a:rPr>
                <a:t>2</a:t>
              </a:r>
              <a:endParaRPr lang="en-US" dirty="0">
                <a:solidFill>
                  <a:schemeClr val="bg1"/>
                </a:solidFill>
              </a:endParaRPr>
            </a:p>
          </p:txBody>
        </p:sp>
        <p:sp>
          <p:nvSpPr>
            <p:cNvPr id="25" name="TextBox 24"/>
            <p:cNvSpPr txBox="1"/>
            <p:nvPr/>
          </p:nvSpPr>
          <p:spPr bwMode="auto">
            <a:xfrm>
              <a:off x="2772725" y="1977287"/>
              <a:ext cx="156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dirty="0" smtClean="0">
                  <a:solidFill>
                    <a:schemeClr val="bg1"/>
                  </a:solidFill>
                </a:rPr>
                <a:t>1</a:t>
              </a:r>
              <a:endParaRPr lang="en-US" dirty="0">
                <a:solidFill>
                  <a:schemeClr val="bg1"/>
                </a:solidFill>
              </a:endParaRPr>
            </a:p>
          </p:txBody>
        </p:sp>
      </p:grpSp>
    </p:spTree>
    <p:extLst>
      <p:ext uri="{BB962C8B-B14F-4D97-AF65-F5344CB8AC3E}">
        <p14:creationId xmlns:p14="http://schemas.microsoft.com/office/powerpoint/2010/main" val="227600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965201" y="365764"/>
            <a:ext cx="1088389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MPC With Clubhouse and Amenities “Meat &amp; Potatoes”</a:t>
            </a:r>
          </a:p>
          <a:p>
            <a:pPr algn="ctr" eaLnBrk="1" hangingPunct="1">
              <a:spcAft>
                <a:spcPct val="0"/>
              </a:spcAft>
              <a:buFontTx/>
              <a:buNone/>
            </a:pPr>
            <a:r>
              <a:rPr lang="en-US" sz="2000" b="1" dirty="0" smtClean="0">
                <a:solidFill>
                  <a:srgbClr val="C33B32"/>
                </a:solidFill>
                <a:latin typeface="Arial" panose="020B0604020202020204" pitchFamily="34" charset="0"/>
                <a:cs typeface="Arial" panose="020B0604020202020204" pitchFamily="34" charset="0"/>
              </a:rPr>
              <a:t>Woodbridge - Manteca, CA</a:t>
            </a:r>
            <a:endParaRPr lang="en-US" sz="2000" dirty="0">
              <a:solidFill>
                <a:srgbClr val="C33B32"/>
              </a:solidFill>
              <a:latin typeface="Arial" panose="020B0604020202020204" pitchFamily="34" charset="0"/>
              <a:cs typeface="Arial" panose="020B0604020202020204" pitchFamily="34" charset="0"/>
            </a:endParaRPr>
          </a:p>
        </p:txBody>
      </p:sp>
      <p:sp>
        <p:nvSpPr>
          <p:cNvPr id="5" name="Rectangle 4"/>
          <p:cNvSpPr/>
          <p:nvPr/>
        </p:nvSpPr>
        <p:spPr>
          <a:xfrm>
            <a:off x="2374887" y="1667737"/>
            <a:ext cx="7467600" cy="1323439"/>
          </a:xfrm>
          <a:prstGeom prst="rect">
            <a:avLst/>
          </a:prstGeom>
        </p:spPr>
        <p:txBody>
          <a:bodyPr wrap="square">
            <a:spAutoFit/>
          </a:bodyPr>
          <a:lstStyle/>
          <a:p>
            <a:pPr lvl="0" algn="just">
              <a:spcAft>
                <a:spcPct val="0"/>
              </a:spcAft>
            </a:pPr>
            <a:r>
              <a:rPr lang="en-US" sz="2000" dirty="0">
                <a:solidFill>
                  <a:srgbClr val="5F574F"/>
                </a:solidFill>
                <a:latin typeface="Arial" panose="020B0604020202020204" pitchFamily="34" charset="0"/>
                <a:cs typeface="Arial" panose="020B0604020202020204" pitchFamily="34" charset="0"/>
              </a:rPr>
              <a:t>While this is fantastically successful, </a:t>
            </a:r>
            <a:r>
              <a:rPr lang="en-US" sz="2000" b="1" i="1" dirty="0">
                <a:solidFill>
                  <a:srgbClr val="C33B32"/>
                </a:solidFill>
                <a:latin typeface="Arial" panose="020B0604020202020204" pitchFamily="34" charset="0"/>
                <a:cs typeface="Arial" panose="020B0604020202020204" pitchFamily="34" charset="0"/>
              </a:rPr>
              <a:t>many Boomers want something different than the conventional, large scale retirement communities built in the </a:t>
            </a:r>
            <a:r>
              <a:rPr lang="en-US" sz="2000" b="1" i="1" dirty="0" smtClean="0">
                <a:solidFill>
                  <a:srgbClr val="C33B32"/>
                </a:solidFill>
                <a:latin typeface="Arial" panose="020B0604020202020204" pitchFamily="34" charset="0"/>
                <a:cs typeface="Arial" panose="020B0604020202020204" pitchFamily="34" charset="0"/>
              </a:rPr>
              <a:t>past.</a:t>
            </a:r>
            <a:r>
              <a:rPr lang="en-US" sz="2000" dirty="0">
                <a:solidFill>
                  <a:srgbClr val="C33B32"/>
                </a:solidFill>
                <a:latin typeface="Arial" panose="020B0604020202020204" pitchFamily="34" charset="0"/>
                <a:cs typeface="Arial" panose="020B0604020202020204" pitchFamily="34" charset="0"/>
              </a:rPr>
              <a:t> </a:t>
            </a:r>
            <a:r>
              <a:rPr lang="en-US" sz="2000" dirty="0" smtClean="0">
                <a:solidFill>
                  <a:srgbClr val="5F574F"/>
                </a:solidFill>
                <a:latin typeface="Arial" panose="020B0604020202020204" pitchFamily="34" charset="0"/>
                <a:cs typeface="Arial" panose="020B0604020202020204" pitchFamily="34" charset="0"/>
              </a:rPr>
              <a:t>They </a:t>
            </a:r>
            <a:r>
              <a:rPr lang="en-US" sz="2000" dirty="0">
                <a:solidFill>
                  <a:srgbClr val="5F574F"/>
                </a:solidFill>
                <a:latin typeface="Arial" panose="020B0604020202020204" pitchFamily="34" charset="0"/>
                <a:cs typeface="Arial" panose="020B0604020202020204" pitchFamily="34" charset="0"/>
              </a:rPr>
              <a:t>see these communities as my “parent’s retirement community”.  </a:t>
            </a:r>
          </a:p>
        </p:txBody>
      </p:sp>
      <p:sp>
        <p:nvSpPr>
          <p:cNvPr id="3" name="Hexagon 2"/>
          <p:cNvSpPr/>
          <p:nvPr/>
        </p:nvSpPr>
        <p:spPr>
          <a:xfrm>
            <a:off x="235820" y="405344"/>
            <a:ext cx="530352" cy="457200"/>
          </a:xfrm>
          <a:prstGeom prst="hexagon">
            <a:avLst/>
          </a:prstGeom>
          <a:solidFill>
            <a:srgbClr val="006DD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6" name="TextBox 5"/>
          <p:cNvSpPr txBox="1"/>
          <p:nvPr/>
        </p:nvSpPr>
        <p:spPr bwMode="auto">
          <a:xfrm>
            <a:off x="3714182" y="5963840"/>
            <a:ext cx="464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lvl="0" algn="ctr">
              <a:spcAft>
                <a:spcPct val="0"/>
              </a:spcAft>
            </a:pPr>
            <a:r>
              <a:rPr lang="en-US" sz="2000" b="1" i="1" dirty="0">
                <a:solidFill>
                  <a:srgbClr val="C33B32"/>
                </a:solidFill>
                <a:latin typeface="Times New Roman" panose="02020603050405020304" pitchFamily="18" charset="0"/>
                <a:cs typeface="Times New Roman" panose="02020603050405020304" pitchFamily="18" charset="0"/>
              </a:rPr>
              <a:t>“It’s just not hip enough for me”.  </a:t>
            </a:r>
          </a:p>
        </p:txBody>
      </p:sp>
      <p:pic>
        <p:nvPicPr>
          <p:cNvPr id="7170" name="Picture 2" descr="Image result for woodbridge in manteca, c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8720" y="3431177"/>
            <a:ext cx="3640914" cy="235142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i.pinimg.com/736x/28/77/d1/2877d1772c0d3ee0b6245170f677ba3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45197" y="3436355"/>
            <a:ext cx="3196030" cy="239702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woodbridge in manteca, 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66790" y="3431176"/>
            <a:ext cx="3602194" cy="23990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bwMode="auto">
          <a:xfrm>
            <a:off x="4406900" y="6307676"/>
            <a:ext cx="3334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dirty="0" smtClean="0">
                <a:latin typeface="Arial" panose="020B0604020202020204" pitchFamily="34" charset="0"/>
                <a:cs typeface="Arial" panose="020B0604020202020204" pitchFamily="34" charset="0"/>
              </a:rPr>
              <a:t>www.DelWebb.com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648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1519150" y="1676400"/>
            <a:ext cx="55928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lvl="0"/>
            <a:r>
              <a:rPr lang="en-US" sz="2000" b="1" dirty="0">
                <a:solidFill>
                  <a:srgbClr val="C33B32"/>
                </a:solidFill>
                <a:latin typeface="Arial" panose="020B0604020202020204" pitchFamily="34" charset="0"/>
                <a:cs typeface="Arial" panose="020B0604020202020204" pitchFamily="34" charset="0"/>
              </a:rPr>
              <a:t>Trilogy® at The Vineyards in Brentwood, CA</a:t>
            </a:r>
          </a:p>
          <a:p>
            <a:pPr lvl="0" algn="just"/>
            <a:r>
              <a:rPr lang="en-US" sz="2000" b="1" i="1" dirty="0">
                <a:solidFill>
                  <a:srgbClr val="5F574F"/>
                </a:solidFill>
                <a:latin typeface="Arial" panose="020B0604020202020204" pitchFamily="34" charset="0"/>
                <a:cs typeface="Arial" panose="020B0604020202020204" pitchFamily="34" charset="0"/>
              </a:rPr>
              <a:t>A spin of the typical MPC of the past! </a:t>
            </a:r>
            <a:r>
              <a:rPr lang="en-US" sz="2000" dirty="0">
                <a:solidFill>
                  <a:srgbClr val="5F574F"/>
                </a:solidFill>
                <a:latin typeface="Arial" panose="020B0604020202020204" pitchFamily="34" charset="0"/>
                <a:cs typeface="Arial" panose="020B0604020202020204" pitchFamily="34" charset="0"/>
              </a:rPr>
              <a:t>Life at Trilogy is about connecting - with the people they love, new passions they discover, and with new neighbors who share this rejuvenating time of life. </a:t>
            </a:r>
          </a:p>
          <a:p>
            <a:pPr lvl="0" algn="ctr"/>
            <a:r>
              <a:rPr lang="en-US" dirty="0">
                <a:solidFill>
                  <a:srgbClr val="5F574F"/>
                </a:solidFill>
                <a:latin typeface="Arial" panose="020B0604020202020204" pitchFamily="34" charset="0"/>
                <a:cs typeface="Arial" panose="020B0604020202020204" pitchFamily="34" charset="0"/>
              </a:rPr>
              <a:t>www.trilogylife.com</a:t>
            </a:r>
          </a:p>
        </p:txBody>
      </p:sp>
      <p:sp>
        <p:nvSpPr>
          <p:cNvPr id="6" name="Rectangle 5"/>
          <p:cNvSpPr/>
          <p:nvPr/>
        </p:nvSpPr>
        <p:spPr>
          <a:xfrm>
            <a:off x="1555727" y="4019463"/>
            <a:ext cx="5767787" cy="2523768"/>
          </a:xfrm>
          <a:prstGeom prst="rect">
            <a:avLst/>
          </a:prstGeom>
        </p:spPr>
        <p:txBody>
          <a:bodyPr wrap="square">
            <a:spAutoFit/>
          </a:bodyPr>
          <a:lstStyle/>
          <a:p>
            <a:r>
              <a:rPr lang="en-US" sz="2000" b="1" dirty="0">
                <a:solidFill>
                  <a:srgbClr val="C33B32"/>
                </a:solidFill>
                <a:latin typeface="Arial" panose="020B0604020202020204" pitchFamily="34" charset="0"/>
                <a:cs typeface="Arial" panose="020B0604020202020204" pitchFamily="34" charset="0"/>
              </a:rPr>
              <a:t>Storrs Town Center in Storrs, CT </a:t>
            </a:r>
          </a:p>
          <a:p>
            <a:r>
              <a:rPr lang="en-US" sz="2000" b="1" i="1" dirty="0">
                <a:solidFill>
                  <a:srgbClr val="5F574F"/>
                </a:solidFill>
                <a:latin typeface="Arial" panose="020B0604020202020204" pitchFamily="34" charset="0"/>
                <a:cs typeface="Arial" panose="020B0604020202020204" pitchFamily="34" charset="0"/>
              </a:rPr>
              <a:t>This mixed-use town center</a:t>
            </a:r>
            <a:r>
              <a:rPr lang="en-US" sz="2000" dirty="0">
                <a:solidFill>
                  <a:srgbClr val="5F574F"/>
                </a:solidFill>
                <a:latin typeface="Arial" panose="020B0604020202020204" pitchFamily="34" charset="0"/>
                <a:cs typeface="Arial" panose="020B0604020202020204" pitchFamily="34" charset="0"/>
              </a:rPr>
              <a:t>, located adjacent to the University of Connecticut, </a:t>
            </a:r>
            <a:r>
              <a:rPr lang="en-US" sz="2000" b="1" i="1" dirty="0">
                <a:solidFill>
                  <a:srgbClr val="5F574F"/>
                </a:solidFill>
                <a:latin typeface="Arial" panose="020B0604020202020204" pitchFamily="34" charset="0"/>
                <a:cs typeface="Arial" panose="020B0604020202020204" pitchFamily="34" charset="0"/>
              </a:rPr>
              <a:t>has an eclectic mix of restaurants, shops, offices, homes, walkways, and green spaces.  </a:t>
            </a:r>
            <a:r>
              <a:rPr lang="en-US" sz="2000" dirty="0">
                <a:solidFill>
                  <a:srgbClr val="5F574F"/>
                </a:solidFill>
                <a:latin typeface="Arial" panose="020B0604020202020204" pitchFamily="34" charset="0"/>
                <a:cs typeface="Arial" panose="020B0604020202020204" pitchFamily="34" charset="0"/>
              </a:rPr>
              <a:t>It creates a connected, thriving community for everyone in the region.</a:t>
            </a:r>
          </a:p>
          <a:p>
            <a:pPr algn="ctr"/>
            <a:r>
              <a:rPr lang="en-US" dirty="0">
                <a:solidFill>
                  <a:srgbClr val="5F574F"/>
                </a:solidFill>
                <a:latin typeface="Arial" panose="020B0604020202020204" pitchFamily="34" charset="0"/>
                <a:cs typeface="Arial" panose="020B0604020202020204" pitchFamily="34" charset="0"/>
              </a:rPr>
              <a:t>www.storrscenter.com</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23514" y="4019463"/>
            <a:ext cx="3374966" cy="23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cdn.sheamediaservices.com/photos/ws_2/12_TAV_Exterior_10_Vineyards_new_larg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29651" y="1676819"/>
            <a:ext cx="3368269" cy="22443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2097103" y="49331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MPC With A Twist</a:t>
            </a:r>
            <a:endParaRPr lang="en-US" sz="3200" dirty="0">
              <a:solidFill>
                <a:srgbClr val="10416A"/>
              </a:solidFill>
              <a:latin typeface="Arial" panose="020B0604020202020204" pitchFamily="34" charset="0"/>
              <a:cs typeface="Arial" panose="020B0604020202020204" pitchFamily="34" charset="0"/>
            </a:endParaRPr>
          </a:p>
        </p:txBody>
      </p:sp>
      <p:sp>
        <p:nvSpPr>
          <p:cNvPr id="9" name="Hexagon 8"/>
          <p:cNvSpPr/>
          <p:nvPr/>
        </p:nvSpPr>
        <p:spPr>
          <a:xfrm>
            <a:off x="3501644" y="518710"/>
            <a:ext cx="530352" cy="457200"/>
          </a:xfrm>
          <a:prstGeom prst="hexagon">
            <a:avLst/>
          </a:prstGeom>
          <a:solidFill>
            <a:srgbClr val="006DD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3912103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4057650" y="4206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20" name="Subtitle 4"/>
          <p:cNvSpPr>
            <a:spLocks noGrp="1"/>
          </p:cNvSpPr>
          <p:nvPr>
            <p:ph type="subTitle" idx="4294967295"/>
          </p:nvPr>
        </p:nvSpPr>
        <p:spPr bwMode="auto">
          <a:xfrm>
            <a:off x="457200" y="2100263"/>
            <a:ext cx="11083925" cy="4183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a:lnSpc>
                <a:spcPct val="130000"/>
              </a:lnSpc>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The sum total of the nation’s home equity, a whopping $8 trillion, is in the hands of the 55+ homeowner making them a significant segment of home buyers. Overlooking their desires puts builders at risk of leaving opportunity on the table for someone else to grab, but today’s 55+ buyer is a dynamically </a:t>
            </a:r>
            <a:r>
              <a:rPr lang="en-US" altLang="en-US" sz="2000" dirty="0">
                <a:solidFill>
                  <a:srgbClr val="5F574F"/>
                </a:solidFill>
                <a:latin typeface="Arial" panose="020B0604020202020204" pitchFamily="34" charset="0"/>
                <a:ea typeface="ＭＳ Ｐゴシック" panose="020B0600070205080204" pitchFamily="34" charset="-128"/>
                <a:cs typeface="Arial" panose="020B0604020202020204" pitchFamily="34" charset="0"/>
              </a:rPr>
              <a:t>evolving</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group and a growing number are not all that interested in age-restricted communities. There is a significant need to make sure for-sale homes can meet their evolving needs. Listen and watch our panel (home builder, architect, interior designer and marketing specialist) demonstrate how to revitalize existing floor plans of different densities (Single Family Detached, Townhomes and Flats), demonstrating innovative solutions for transforming conventional floor plans into versatile, timeless environments that allow homes to be functional and appealing in any market. </a:t>
            </a:r>
            <a:endParaRPr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9219" name="Title 3"/>
          <p:cNvSpPr>
            <a:spLocks noGrp="1"/>
          </p:cNvSpPr>
          <p:nvPr>
            <p:ph type="title"/>
          </p:nvPr>
        </p:nvSpPr>
        <p:spPr bwMode="auto">
          <a:xfrm>
            <a:off x="457200" y="1371600"/>
            <a:ext cx="11036300" cy="601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Session Description</a:t>
            </a:r>
          </a:p>
        </p:txBody>
      </p:sp>
    </p:spTree>
    <p:extLst>
      <p:ext uri="{BB962C8B-B14F-4D97-AF65-F5344CB8AC3E}">
        <p14:creationId xmlns:p14="http://schemas.microsoft.com/office/powerpoint/2010/main" val="55100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1488948" y="1752601"/>
            <a:ext cx="5381752"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lvl="0"/>
            <a:r>
              <a:rPr lang="en-US" sz="2000" b="1" dirty="0">
                <a:solidFill>
                  <a:srgbClr val="C00000"/>
                </a:solidFill>
                <a:latin typeface="Arial" panose="020B0604020202020204" pitchFamily="34" charset="0"/>
                <a:cs typeface="Arial" panose="020B0604020202020204" pitchFamily="34" charset="0"/>
              </a:rPr>
              <a:t>The </a:t>
            </a:r>
            <a:r>
              <a:rPr lang="en-US" sz="2000" b="1" dirty="0" err="1">
                <a:solidFill>
                  <a:srgbClr val="C00000"/>
                </a:solidFill>
                <a:latin typeface="Arial" panose="020B0604020202020204" pitchFamily="34" charset="0"/>
                <a:cs typeface="Arial" panose="020B0604020202020204" pitchFamily="34" charset="0"/>
              </a:rPr>
              <a:t>Pinehills</a:t>
            </a:r>
            <a:r>
              <a:rPr lang="en-US" sz="2000" b="1" dirty="0">
                <a:solidFill>
                  <a:srgbClr val="C00000"/>
                </a:solidFill>
                <a:latin typeface="Arial" panose="020B0604020202020204" pitchFamily="34" charset="0"/>
                <a:cs typeface="Arial" panose="020B0604020202020204" pitchFamily="34" charset="0"/>
              </a:rPr>
              <a:t> in Plymouth, MA</a:t>
            </a:r>
          </a:p>
          <a:p>
            <a:pPr lvl="0"/>
            <a:r>
              <a:rPr lang="en-US" sz="2000" dirty="0">
                <a:solidFill>
                  <a:srgbClr val="5F574F"/>
                </a:solidFill>
                <a:latin typeface="Arial" panose="020B0604020202020204" pitchFamily="34" charset="0"/>
                <a:cs typeface="Arial" panose="020B0604020202020204" pitchFamily="34" charset="0"/>
              </a:rPr>
              <a:t>Born over a decade ago, </a:t>
            </a:r>
            <a:r>
              <a:rPr lang="en-US" sz="2000" i="1" dirty="0">
                <a:solidFill>
                  <a:srgbClr val="C33B32"/>
                </a:solidFill>
                <a:latin typeface="Arial" panose="020B0604020202020204" pitchFamily="34" charset="0"/>
                <a:cs typeface="Arial" panose="020B0604020202020204" pitchFamily="34" charset="0"/>
              </a:rPr>
              <a:t>this well-established village is one of the nation’s most celebrated examples of thoughtful community planning and design. </a:t>
            </a:r>
          </a:p>
          <a:p>
            <a:pPr lvl="0"/>
            <a:endParaRPr lang="en-US" sz="1600" dirty="0">
              <a:solidFill>
                <a:srgbClr val="000000"/>
              </a:solidFill>
              <a:latin typeface="Arial" panose="020B0604020202020204" pitchFamily="34" charset="0"/>
              <a:cs typeface="Arial" panose="020B0604020202020204" pitchFamily="34" charset="0"/>
            </a:endParaRPr>
          </a:p>
          <a:p>
            <a:pPr lvl="0"/>
            <a:r>
              <a:rPr lang="en-US" sz="2000" dirty="0">
                <a:solidFill>
                  <a:srgbClr val="5F574F"/>
                </a:solidFill>
                <a:latin typeface="Arial" panose="020B0604020202020204" pitchFamily="34" charset="0"/>
                <a:cs typeface="Arial" panose="020B0604020202020204" pitchFamily="34" charset="0"/>
              </a:rPr>
              <a:t>Carefree townhomes; charming, cottages; spacious portfolio homes; one-of-a-kind custom homes &amp; a neighborhood for the 55+.</a:t>
            </a:r>
          </a:p>
          <a:p>
            <a:pPr lvl="0"/>
            <a:endParaRPr lang="en-US" sz="1600" dirty="0">
              <a:solidFill>
                <a:srgbClr val="5F574F"/>
              </a:solidFill>
              <a:latin typeface="Arial" panose="020B0604020202020204" pitchFamily="34" charset="0"/>
              <a:cs typeface="Arial" panose="020B0604020202020204" pitchFamily="34" charset="0"/>
            </a:endParaRPr>
          </a:p>
          <a:p>
            <a:pPr lvl="0"/>
            <a:r>
              <a:rPr lang="en-US" sz="2000" dirty="0">
                <a:solidFill>
                  <a:srgbClr val="5F574F"/>
                </a:solidFill>
                <a:latin typeface="Arial" panose="020B0604020202020204" pitchFamily="34" charset="0"/>
                <a:cs typeface="Arial" panose="020B0604020202020204" pitchFamily="34" charset="0"/>
              </a:rPr>
              <a:t>Homes are grouped together in small, organic neighborhoods that conserve open space, trees and wildlife habitat while enhancing residents’ views and personal privacy.</a:t>
            </a:r>
          </a:p>
          <a:p>
            <a:pPr lvl="0"/>
            <a:endParaRPr lang="en-US" sz="1400" dirty="0">
              <a:solidFill>
                <a:schemeClr val="tx1">
                  <a:lumMod val="50000"/>
                </a:schemeClr>
              </a:solidFill>
              <a:latin typeface="Arial" panose="020B0604020202020204" pitchFamily="34" charset="0"/>
              <a:cs typeface="Arial" panose="020B0604020202020204" pitchFamily="34" charset="0"/>
            </a:endParaRPr>
          </a:p>
          <a:p>
            <a:pPr lvl="0"/>
            <a:r>
              <a:rPr lang="en-US" dirty="0">
                <a:solidFill>
                  <a:srgbClr val="5F574F"/>
                </a:solidFill>
                <a:latin typeface="Arial" panose="020B0604020202020204" pitchFamily="34" charset="0"/>
                <a:cs typeface="Arial" panose="020B0604020202020204" pitchFamily="34" charset="0"/>
              </a:rPr>
              <a:t>www.pinehills.com</a:t>
            </a:r>
          </a:p>
        </p:txBody>
      </p:sp>
      <p:pic>
        <p:nvPicPr>
          <p:cNvPr id="1026" name="Picture 2" descr="https://www.pinehills.com/images/made/images/uploads/photo-gallery/VG_Beauty_Shot_Horizontal_1000_66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68926" y="1652848"/>
            <a:ext cx="3376108" cy="2251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inehills.com/images/uploads/homes-section/kistler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68925" y="4015046"/>
            <a:ext cx="3376108" cy="2269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2097103" y="49331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MPC With A Twist</a:t>
            </a:r>
            <a:endParaRPr lang="en-US" sz="3200" dirty="0">
              <a:solidFill>
                <a:srgbClr val="10416A"/>
              </a:solidFill>
              <a:latin typeface="Arial" panose="020B0604020202020204" pitchFamily="34" charset="0"/>
              <a:cs typeface="Arial" panose="020B0604020202020204" pitchFamily="34" charset="0"/>
            </a:endParaRPr>
          </a:p>
        </p:txBody>
      </p:sp>
      <p:sp>
        <p:nvSpPr>
          <p:cNvPr id="9" name="Hexagon 8"/>
          <p:cNvSpPr/>
          <p:nvPr/>
        </p:nvSpPr>
        <p:spPr>
          <a:xfrm>
            <a:off x="3501644" y="518710"/>
            <a:ext cx="530352" cy="457200"/>
          </a:xfrm>
          <a:prstGeom prst="hexagon">
            <a:avLst/>
          </a:prstGeom>
          <a:solidFill>
            <a:srgbClr val="006DD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741297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933670" y="1479910"/>
            <a:ext cx="659743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lvl="0"/>
            <a:r>
              <a:rPr lang="en-US" sz="2000" b="1" dirty="0" err="1">
                <a:solidFill>
                  <a:schemeClr val="accent6">
                    <a:lumMod val="50000"/>
                  </a:schemeClr>
                </a:solidFill>
                <a:latin typeface="Arial" panose="020B0604020202020204" pitchFamily="34" charset="0"/>
                <a:cs typeface="Arial" panose="020B0604020202020204" pitchFamily="34" charset="0"/>
              </a:rPr>
              <a:t>Serenbe</a:t>
            </a:r>
            <a:r>
              <a:rPr lang="en-US" sz="2000" b="1" dirty="0">
                <a:solidFill>
                  <a:schemeClr val="accent6">
                    <a:lumMod val="50000"/>
                  </a:schemeClr>
                </a:solidFill>
                <a:latin typeface="Arial" panose="020B0604020202020204" pitchFamily="34" charset="0"/>
                <a:cs typeface="Arial" panose="020B0604020202020204" pitchFamily="34" charset="0"/>
              </a:rPr>
              <a:t> in Chattahoochee Hills, GA</a:t>
            </a:r>
          </a:p>
          <a:p>
            <a:pPr lvl="0"/>
            <a:r>
              <a:rPr lang="en-US" sz="2000" b="1" i="1" dirty="0" err="1">
                <a:solidFill>
                  <a:srgbClr val="5F574F"/>
                </a:solidFill>
                <a:latin typeface="Arial" panose="020B0604020202020204" pitchFamily="34" charset="0"/>
                <a:cs typeface="Arial" panose="020B0604020202020204" pitchFamily="34" charset="0"/>
              </a:rPr>
              <a:t>Serenbe</a:t>
            </a:r>
            <a:r>
              <a:rPr lang="en-US" sz="2000" b="1" i="1" dirty="0">
                <a:solidFill>
                  <a:srgbClr val="5F574F"/>
                </a:solidFill>
                <a:latin typeface="Arial" panose="020B0604020202020204" pitchFamily="34" charset="0"/>
                <a:cs typeface="Arial" panose="020B0604020202020204" pitchFamily="34" charset="0"/>
              </a:rPr>
              <a:t> is a progressive community </a:t>
            </a:r>
            <a:r>
              <a:rPr lang="en-US" sz="2000" dirty="0">
                <a:solidFill>
                  <a:srgbClr val="5F574F"/>
                </a:solidFill>
                <a:latin typeface="Arial" panose="020B0604020202020204" pitchFamily="34" charset="0"/>
                <a:cs typeface="Arial" panose="020B0604020202020204" pitchFamily="34" charset="0"/>
              </a:rPr>
              <a:t>connected to nature and is reminiscent of communities of yesteryear, when life was simpler. </a:t>
            </a:r>
            <a:endParaRPr lang="en-US" sz="2000" b="1" dirty="0">
              <a:solidFill>
                <a:srgbClr val="5F574F"/>
              </a:solidFill>
              <a:latin typeface="Arial" panose="020B0604020202020204" pitchFamily="34" charset="0"/>
              <a:cs typeface="Arial" panose="020B0604020202020204" pitchFamily="34" charset="0"/>
            </a:endParaRPr>
          </a:p>
          <a:p>
            <a:pPr lvl="0"/>
            <a:endParaRPr lang="en-US" sz="14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Each of the four hamlets have complementary commercial centers.</a:t>
            </a:r>
          </a:p>
          <a:p>
            <a:pPr lvl="0"/>
            <a:endParaRPr lang="en-US" sz="14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Townhouses, cottages, lofts, and estate homes for all lifestyles can be found at </a:t>
            </a:r>
            <a:r>
              <a:rPr lang="en-US" sz="2000" dirty="0" err="1">
                <a:latin typeface="Arial" panose="020B0604020202020204" pitchFamily="34" charset="0"/>
                <a:cs typeface="Arial" panose="020B0604020202020204" pitchFamily="34" charset="0"/>
              </a:rPr>
              <a:t>Serenbe</a:t>
            </a:r>
            <a:r>
              <a:rPr lang="en-US" sz="2000" dirty="0">
                <a:latin typeface="Arial" panose="020B0604020202020204" pitchFamily="34" charset="0"/>
                <a:cs typeface="Arial" panose="020B0604020202020204" pitchFamily="34" charset="0"/>
              </a:rPr>
              <a:t>.</a:t>
            </a:r>
            <a:endParaRPr lang="en-US" sz="2000" b="1" dirty="0">
              <a:solidFill>
                <a:srgbClr val="D46128"/>
              </a:solidFill>
              <a:latin typeface="Arial" panose="020B0604020202020204" pitchFamily="34" charset="0"/>
              <a:cs typeface="Arial" panose="020B0604020202020204" pitchFamily="34" charset="0"/>
            </a:endParaRPr>
          </a:p>
        </p:txBody>
      </p:sp>
      <p:sp>
        <p:nvSpPr>
          <p:cNvPr id="5" name="TextBox 4"/>
          <p:cNvSpPr txBox="1"/>
          <p:nvPr/>
        </p:nvSpPr>
        <p:spPr bwMode="auto">
          <a:xfrm>
            <a:off x="933670" y="4667113"/>
            <a:ext cx="6451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Aft>
                <a:spcPct val="0"/>
              </a:spcAft>
            </a:pPr>
            <a:r>
              <a:rPr lang="en-US" sz="2000" b="1" i="1" dirty="0">
                <a:solidFill>
                  <a:schemeClr val="accent6">
                    <a:lumMod val="50000"/>
                  </a:schemeClr>
                </a:solidFill>
                <a:latin typeface="Arial" panose="020B0604020202020204" pitchFamily="34" charset="0"/>
                <a:cs typeface="Arial" panose="020B0604020202020204" pitchFamily="34" charset="0"/>
              </a:rPr>
              <a:t>“The best reason to live here is the life here.”</a:t>
            </a:r>
          </a:p>
        </p:txBody>
      </p:sp>
      <p:sp>
        <p:nvSpPr>
          <p:cNvPr id="6" name="Rectangle 1"/>
          <p:cNvSpPr>
            <a:spLocks noChangeArrowheads="1"/>
          </p:cNvSpPr>
          <p:nvPr/>
        </p:nvSpPr>
        <p:spPr bwMode="auto">
          <a:xfrm>
            <a:off x="933670" y="5199265"/>
            <a:ext cx="6825273" cy="830997"/>
          </a:xfrm>
          <a:prstGeom prst="rect">
            <a:avLst/>
          </a:prstGeom>
          <a:noFill/>
          <a:ln>
            <a:noFill/>
          </a:ln>
          <a:effectLst/>
        </p:spPr>
        <p:txBody>
          <a:bodyPr vert="horz" wrap="square" lIns="91440" tIns="0" rIns="91440" bIns="0" numCol="1" anchor="ctr" anchorCtr="0" compatLnSpc="1">
            <a:prstTxWarp prst="textNoShape">
              <a:avLst/>
            </a:prstTxWarp>
            <a:spAutoFit/>
          </a:bodyPr>
          <a:lstStyle/>
          <a:p>
            <a:pPr fontAlgn="base">
              <a:spcBef>
                <a:spcPct val="0"/>
              </a:spcBef>
              <a:spcAft>
                <a:spcPct val="0"/>
              </a:spcAft>
            </a:pPr>
            <a:r>
              <a:rPr lang="en-US" altLang="en-US" sz="2000" dirty="0">
                <a:solidFill>
                  <a:schemeClr val="accent6">
                    <a:lumMod val="50000"/>
                  </a:schemeClr>
                </a:solidFill>
                <a:latin typeface="Arial" panose="020B0604020202020204" pitchFamily="34" charset="0"/>
                <a:cs typeface="Arial" panose="020B0604020202020204" pitchFamily="34" charset="0"/>
              </a:rPr>
              <a:t>“</a:t>
            </a:r>
            <a:r>
              <a:rPr lang="en-US" altLang="en-US" sz="2000" b="1" i="1" dirty="0">
                <a:solidFill>
                  <a:schemeClr val="accent6">
                    <a:lumMod val="50000"/>
                  </a:schemeClr>
                </a:solidFill>
                <a:latin typeface="Arial" panose="020B0604020202020204" pitchFamily="34" charset="0"/>
                <a:cs typeface="Arial" panose="020B0604020202020204" pitchFamily="34" charset="0"/>
              </a:rPr>
              <a:t>Serenbe is a utopian experiment in New Urbanism being molded out of Georgia red clay.” </a:t>
            </a:r>
          </a:p>
          <a:p>
            <a:pPr fontAlgn="base">
              <a:spcBef>
                <a:spcPct val="0"/>
              </a:spcBef>
              <a:spcAft>
                <a:spcPct val="0"/>
              </a:spcAft>
            </a:pPr>
            <a:r>
              <a:rPr lang="en-US" altLang="en-US" sz="1400" i="1" dirty="0" smtClean="0">
                <a:latin typeface="Arial" panose="020B0604020202020204" pitchFamily="34" charset="0"/>
                <a:cs typeface="Arial" panose="020B0604020202020204" pitchFamily="34" charset="0"/>
              </a:rPr>
              <a:t>-New York Times   </a:t>
            </a:r>
            <a:endParaRPr lang="en-US" altLang="en-US" sz="1400" i="1" dirty="0">
              <a:latin typeface="Arial" panose="020B0604020202020204" pitchFamily="34" charset="0"/>
              <a:cs typeface="Arial" panose="020B0604020202020204" pitchFamily="34" charset="0"/>
            </a:endParaRPr>
          </a:p>
        </p:txBody>
      </p:sp>
      <p:pic>
        <p:nvPicPr>
          <p:cNvPr id="2050" name="Picture 2" descr="The New York Tim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9575" y="236538"/>
            <a:ext cx="28575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New York Tim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4375" y="114300"/>
            <a:ext cx="28575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New York Tim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6775" y="266700"/>
            <a:ext cx="28575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serenberealestate.com/static/front/promo/ow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80377" y="4079713"/>
            <a:ext cx="2816225" cy="23397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57753" y="6234810"/>
            <a:ext cx="2053244" cy="369332"/>
          </a:xfrm>
          <a:prstGeom prst="rect">
            <a:avLst/>
          </a:prstGeom>
          <a:noFill/>
        </p:spPr>
        <p:txBody>
          <a:bodyPr wrap="square" rtlCol="0">
            <a:spAutoFit/>
          </a:bodyPr>
          <a:lstStyle/>
          <a:p>
            <a:r>
              <a:rPr lang="en-US" altLang="en-US" dirty="0">
                <a:solidFill>
                  <a:srgbClr val="5F574F"/>
                </a:solidFill>
                <a:latin typeface="Arial" panose="020B0604020202020204" pitchFamily="34" charset="0"/>
                <a:cs typeface="Arial" panose="020B0604020202020204" pitchFamily="34" charset="0"/>
              </a:rPr>
              <a:t>www.serenbe.com</a:t>
            </a:r>
            <a:endParaRPr lang="en-US" dirty="0">
              <a:solidFill>
                <a:srgbClr val="5F574F"/>
              </a:solidFill>
              <a:latin typeface="Arial" panose="020B0604020202020204" pitchFamily="34" charset="0"/>
              <a:cs typeface="Arial" panose="020B0604020202020204" pitchFamily="34" charset="0"/>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378" y="1411355"/>
            <a:ext cx="28162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bwMode="auto">
          <a:xfrm>
            <a:off x="2097103" y="49331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MPC With A Twist</a:t>
            </a:r>
            <a:endParaRPr lang="en-US" sz="3200" dirty="0">
              <a:solidFill>
                <a:srgbClr val="10416A"/>
              </a:solidFill>
              <a:latin typeface="Arial" panose="020B0604020202020204" pitchFamily="34" charset="0"/>
              <a:cs typeface="Arial" panose="020B0604020202020204" pitchFamily="34" charset="0"/>
            </a:endParaRPr>
          </a:p>
        </p:txBody>
      </p:sp>
      <p:sp>
        <p:nvSpPr>
          <p:cNvPr id="14" name="Hexagon 13"/>
          <p:cNvSpPr/>
          <p:nvPr/>
        </p:nvSpPr>
        <p:spPr>
          <a:xfrm>
            <a:off x="3501644" y="518710"/>
            <a:ext cx="530352" cy="457200"/>
          </a:xfrm>
          <a:prstGeom prst="hexagon">
            <a:avLst/>
          </a:prstGeom>
          <a:solidFill>
            <a:srgbClr val="006DD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33745598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T:\DesignData2\Builders\BROOKFIELD RESIDENTIAL\PLAN 521\Presentation\POWER POINT\q.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21657"/>
            <a:ext cx="7931219" cy="30338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T:\DesignData2\Builders\BROOKFIELD RESIDENTIAL\PLAN 521\Presentation\POWER POINT\u.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3200400"/>
            <a:ext cx="5334000" cy="34683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T:\DesignData2\Builders\BROOKFIELD RESIDENTIAL\PLAN 521\Presentation\POWER POINT\logo bv.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4586" y="250804"/>
            <a:ext cx="2164629" cy="23027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T:\DesignData2\Builders\BROOKFIELD RESIDENTIAL\PLAN 521\Presentation\POWER POINT\w.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00" y="2826060"/>
            <a:ext cx="5599743" cy="37308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0548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DesignData2\Builders\BROOKFIELD RESIDENTIAL\PLAN 521\Presentation\POWER POINT\fa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3" y="1293168"/>
            <a:ext cx="6080443" cy="4992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T:\DesignData2\Builders\BROOKFIELD RESIDENTIAL\PLAN 521\Presentation\POWER POINT\ww.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4803" y="1293168"/>
            <a:ext cx="5977197" cy="4992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1296" y="304511"/>
            <a:ext cx="4639196" cy="58477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smtClean="0">
                <a:solidFill>
                  <a:schemeClr val="accent3"/>
                </a:solidFill>
                <a:latin typeface="Arial" panose="020B0604020202020204" pitchFamily="34" charset="0"/>
                <a:cs typeface="Arial" panose="020B0604020202020204" pitchFamily="34" charset="0"/>
              </a:rPr>
              <a:t>Urban Farmhouse</a:t>
            </a:r>
            <a:endParaRPr lang="en-US" sz="3200" b="1"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05381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08838" y="1475425"/>
            <a:ext cx="6283161" cy="4188773"/>
          </a:xfrm>
          <a:prstGeom prst="rect">
            <a:avLst/>
          </a:prstGeom>
          <a:effectLst>
            <a:outerShdw blurRad="50800" dist="38100" dir="2700000" algn="tl" rotWithShape="0">
              <a:prstClr val="black">
                <a:alpha val="40000"/>
              </a:prstClr>
            </a:outerShdw>
          </a:effectLst>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1" y="1475425"/>
            <a:ext cx="5810597" cy="418877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5493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T:\DesignData2\Builders\BROOKFIELD RESIDENTIAL\PLAN 521\Presentation\POWER POINT\521 -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2675992" y="-8991"/>
            <a:ext cx="6611419" cy="6934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9400" y="6019801"/>
            <a:ext cx="1654620" cy="461665"/>
          </a:xfrm>
          <a:prstGeom prst="rect">
            <a:avLst/>
          </a:prstGeom>
          <a:noFill/>
        </p:spPr>
        <p:txBody>
          <a:bodyPr wrap="none" rtlCol="0">
            <a:spAutoFit/>
          </a:bodyPr>
          <a:lstStyle/>
          <a:p>
            <a:r>
              <a:rPr lang="en-US" sz="2400" dirty="0"/>
              <a:t>2,257 sq. ft.</a:t>
            </a:r>
          </a:p>
        </p:txBody>
      </p:sp>
    </p:spTree>
    <p:extLst>
      <p:ext uri="{BB962C8B-B14F-4D97-AF65-F5344CB8AC3E}">
        <p14:creationId xmlns:p14="http://schemas.microsoft.com/office/powerpoint/2010/main" val="25356164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1171" y="87391"/>
            <a:ext cx="4455622" cy="6643572"/>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5592" y="87391"/>
            <a:ext cx="4420189" cy="66435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173209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7373389" cy="4915592"/>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55527" y="152400"/>
            <a:ext cx="4336473" cy="65047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759476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POWER POINT PROGRAMS\2015 IBS WISH I'D THOUGHT\s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939" b="5064"/>
          <a:stretch/>
        </p:blipFill>
        <p:spPr bwMode="auto">
          <a:xfrm>
            <a:off x="505940" y="3381951"/>
            <a:ext cx="4814205" cy="32753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l="1" r="42574"/>
          <a:stretch/>
        </p:blipFill>
        <p:spPr>
          <a:xfrm>
            <a:off x="5721018" y="191193"/>
            <a:ext cx="6114674" cy="6466094"/>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t="2690" b="3447"/>
          <a:stretch/>
        </p:blipFill>
        <p:spPr>
          <a:xfrm>
            <a:off x="505941" y="191193"/>
            <a:ext cx="4795616" cy="30008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395956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0001" b="5468"/>
          <a:stretch/>
        </p:blipFill>
        <p:spPr>
          <a:xfrm>
            <a:off x="0" y="-12701"/>
            <a:ext cx="12192000" cy="6870701"/>
          </a:xfrm>
          <a:prstGeom prst="rect">
            <a:avLst/>
          </a:prstGeom>
        </p:spPr>
      </p:pic>
    </p:spTree>
    <p:extLst>
      <p:ext uri="{BB962C8B-B14F-4D97-AF65-F5344CB8AC3E}">
        <p14:creationId xmlns:p14="http://schemas.microsoft.com/office/powerpoint/2010/main" val="2814451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5"/>
          <p:cNvSpPr>
            <a:spLocks noGrp="1"/>
          </p:cNvSpPr>
          <p:nvPr>
            <p:ph idx="1"/>
          </p:nvPr>
        </p:nvSpPr>
        <p:spPr bwMode="auto">
          <a:xfrm>
            <a:off x="457200" y="2103438"/>
            <a:ext cx="10961688" cy="420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Arial" panose="020B0604020202020204" pitchFamily="34" charset="0"/>
              <a:buChar char="•"/>
            </a:pPr>
            <a:r>
              <a:rPr lang="en-US" sz="2400" dirty="0" smtClean="0"/>
              <a:t>Learn </a:t>
            </a:r>
            <a:r>
              <a:rPr lang="en-US" sz="2400" dirty="0"/>
              <a:t>why and how to take a critical look at your plans and understand what they may be missing for your marketplace. </a:t>
            </a:r>
            <a:endParaRPr lang="en-US" sz="2400" dirty="0" smtClean="0"/>
          </a:p>
          <a:p>
            <a:pPr marL="457200" indent="-457200">
              <a:buFont typeface="Arial" panose="020B0604020202020204" pitchFamily="34" charset="0"/>
              <a:buChar char="•"/>
            </a:pPr>
            <a:r>
              <a:rPr lang="en-US" sz="2400" dirty="0"/>
              <a:t>Discover the latest trends in living, kitchen, and baths that are key to aging-in-place </a:t>
            </a:r>
            <a:r>
              <a:rPr lang="en-US" sz="2400" dirty="0" smtClean="0"/>
              <a:t>principles.</a:t>
            </a:r>
          </a:p>
          <a:p>
            <a:pPr marL="457200" indent="-457200">
              <a:buFont typeface="Arial" panose="020B0604020202020204" pitchFamily="34" charset="0"/>
              <a:buChar char="•"/>
            </a:pPr>
            <a:r>
              <a:rPr lang="en-US" sz="2400" dirty="0"/>
              <a:t>Receive a checklist to assist in evaluating how well suited a design is to address 55+ buyer needs. </a:t>
            </a:r>
            <a:r>
              <a:rPr lang="en-US" sz="2400" dirty="0" smtClean="0"/>
              <a:t>Discover </a:t>
            </a:r>
            <a:r>
              <a:rPr lang="en-US" sz="2400" dirty="0"/>
              <a:t>what it takes to attract the 55+ buyer to your community with age-in-place </a:t>
            </a:r>
            <a:r>
              <a:rPr lang="en-US" sz="2400" dirty="0" smtClean="0"/>
              <a:t>solutions.</a:t>
            </a:r>
            <a:endParaRPr lang="en-US" sz="2400" dirty="0"/>
          </a:p>
          <a:p>
            <a:pPr marL="457200" indent="-457200">
              <a:buFont typeface="Arial" panose="020B0604020202020204" pitchFamily="34" charset="0"/>
              <a:buChar char="•"/>
            </a:pPr>
            <a:r>
              <a:rPr lang="en-US" sz="2400" dirty="0" smtClean="0"/>
              <a:t>Attendees will witness how they can </a:t>
            </a:r>
            <a:r>
              <a:rPr lang="en-US" sz="2400" dirty="0"/>
              <a:t>adapt and refresh plans employing universal design elements to make them appealing to the 55+ buyer</a:t>
            </a:r>
            <a:r>
              <a:rPr lang="en-US" sz="2400" dirty="0" smtClean="0"/>
              <a:t>.</a:t>
            </a:r>
          </a:p>
          <a:p>
            <a:pPr marL="457200" indent="-457200">
              <a:buFont typeface="Arial" panose="020B0604020202020204" pitchFamily="34" charset="0"/>
              <a:buChar char="•"/>
            </a:pPr>
            <a:endParaRPr lang="en-US" dirty="0"/>
          </a:p>
        </p:txBody>
      </p:sp>
      <p:sp>
        <p:nvSpPr>
          <p:cNvPr id="10243" name="Title 14"/>
          <p:cNvSpPr>
            <a:spLocks noGrp="1"/>
          </p:cNvSpPr>
          <p:nvPr>
            <p:ph type="title"/>
          </p:nvPr>
        </p:nvSpPr>
        <p:spPr bwMode="auto">
          <a:xfrm>
            <a:off x="457200" y="1371600"/>
            <a:ext cx="11168063" cy="57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Session Learning Outcomes</a:t>
            </a:r>
          </a:p>
        </p:txBody>
      </p:sp>
    </p:spTree>
    <p:extLst>
      <p:ext uri="{BB962C8B-B14F-4D97-AF65-F5344CB8AC3E}">
        <p14:creationId xmlns:p14="http://schemas.microsoft.com/office/powerpoint/2010/main" val="1922009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0579" b="4707"/>
          <a:stretch/>
        </p:blipFill>
        <p:spPr>
          <a:xfrm>
            <a:off x="0" y="0"/>
            <a:ext cx="12192000" cy="6858000"/>
          </a:xfrm>
          <a:prstGeom prst="rect">
            <a:avLst/>
          </a:prstGeom>
          <a:effectLst/>
        </p:spPr>
      </p:pic>
    </p:spTree>
    <p:extLst>
      <p:ext uri="{BB962C8B-B14F-4D97-AF65-F5344CB8AC3E}">
        <p14:creationId xmlns:p14="http://schemas.microsoft.com/office/powerpoint/2010/main" val="10249714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2122503" y="412556"/>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Urban Alternatives – New York</a:t>
            </a:r>
            <a:endParaRPr lang="en-US" sz="3200" dirty="0">
              <a:solidFill>
                <a:srgbClr val="10416A"/>
              </a:solidFill>
              <a:latin typeface="Arial" panose="020B0604020202020204" pitchFamily="34" charset="0"/>
              <a:cs typeface="Arial" panose="020B0604020202020204" pitchFamily="34" charset="0"/>
            </a:endParaRPr>
          </a:p>
        </p:txBody>
      </p:sp>
      <p:sp>
        <p:nvSpPr>
          <p:cNvPr id="3" name="TextBox 2"/>
          <p:cNvSpPr txBox="1"/>
          <p:nvPr/>
        </p:nvSpPr>
        <p:spPr bwMode="auto">
          <a:xfrm>
            <a:off x="1415936" y="1752600"/>
            <a:ext cx="5924664"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Aft>
                <a:spcPct val="0"/>
              </a:spcAft>
            </a:pPr>
            <a:r>
              <a:rPr lang="en-US" sz="2000" b="1" i="1" dirty="0">
                <a:solidFill>
                  <a:srgbClr val="C33B32"/>
                </a:solidFill>
                <a:latin typeface="Arial" panose="020B0604020202020204" pitchFamily="34" charset="0"/>
                <a:cs typeface="Arial" panose="020B0604020202020204" pitchFamily="34" charset="0"/>
              </a:rPr>
              <a:t>Many mature buyers prefer to downsize and remain in the city, </a:t>
            </a:r>
            <a:r>
              <a:rPr lang="en-US" sz="2000" dirty="0">
                <a:solidFill>
                  <a:srgbClr val="5F574F"/>
                </a:solidFill>
                <a:latin typeface="Arial" panose="020B0604020202020204" pitchFamily="34" charset="0"/>
                <a:cs typeface="Arial" panose="020B0604020202020204" pitchFamily="34" charset="0"/>
              </a:rPr>
              <a:t>or they return to the urban core to get away from the car-choked burbs and to be able to walk to services and amenities.</a:t>
            </a:r>
          </a:p>
          <a:p>
            <a:pPr>
              <a:spcAft>
                <a:spcPct val="0"/>
              </a:spcAft>
            </a:pPr>
            <a:endParaRPr lang="en-US" sz="1400" dirty="0">
              <a:latin typeface="Arial" panose="020B0604020202020204" pitchFamily="34" charset="0"/>
              <a:cs typeface="Arial" panose="020B0604020202020204" pitchFamily="34" charset="0"/>
            </a:endParaRPr>
          </a:p>
          <a:p>
            <a:pPr>
              <a:spcAft>
                <a:spcPct val="0"/>
              </a:spcAft>
            </a:pPr>
            <a:r>
              <a:rPr lang="en-US" sz="2000" b="1" i="1" dirty="0">
                <a:solidFill>
                  <a:srgbClr val="C33B32"/>
                </a:solidFill>
                <a:latin typeface="Arial" panose="020B0604020202020204" pitchFamily="34" charset="0"/>
                <a:cs typeface="Arial" panose="020B0604020202020204" pitchFamily="34" charset="0"/>
              </a:rPr>
              <a:t>Living in a vibrant downtown affords opportunities to enjoy year-round activities and events</a:t>
            </a:r>
            <a:r>
              <a:rPr lang="en-US" sz="2000" dirty="0">
                <a:solidFill>
                  <a:srgbClr val="C33B32"/>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 many areas this is considered high-end independent living.</a:t>
            </a:r>
          </a:p>
          <a:p>
            <a:pPr>
              <a:spcAft>
                <a:spcPct val="0"/>
              </a:spcAft>
            </a:pPr>
            <a:endParaRPr lang="en-US" sz="1600" dirty="0">
              <a:latin typeface="Arial" panose="020B0604020202020204" pitchFamily="34" charset="0"/>
              <a:cs typeface="Arial" panose="020B0604020202020204" pitchFamily="34" charset="0"/>
            </a:endParaRPr>
          </a:p>
          <a:p>
            <a:pPr>
              <a:spcAft>
                <a:spcPct val="0"/>
              </a:spcAft>
            </a:pPr>
            <a:r>
              <a:rPr lang="en-US" sz="2000" b="1" dirty="0">
                <a:solidFill>
                  <a:srgbClr val="C33B32"/>
                </a:solidFill>
                <a:latin typeface="Arial" panose="020B0604020202020204" pitchFamily="34" charset="0"/>
                <a:cs typeface="Arial" panose="020B0604020202020204" pitchFamily="34" charset="0"/>
              </a:rPr>
              <a:t>121 E 22</a:t>
            </a:r>
            <a:r>
              <a:rPr lang="en-US" sz="2000" b="1" baseline="30000" dirty="0">
                <a:solidFill>
                  <a:srgbClr val="C33B32"/>
                </a:solidFill>
                <a:latin typeface="Arial" panose="020B0604020202020204" pitchFamily="34" charset="0"/>
                <a:cs typeface="Arial" panose="020B0604020202020204" pitchFamily="34" charset="0"/>
              </a:rPr>
              <a:t>ND</a:t>
            </a:r>
            <a:r>
              <a:rPr lang="en-US" sz="2000" b="1" dirty="0">
                <a:solidFill>
                  <a:srgbClr val="C33B32"/>
                </a:solidFill>
                <a:latin typeface="Arial" panose="020B0604020202020204" pitchFamily="34" charset="0"/>
                <a:cs typeface="Arial" panose="020B0604020202020204" pitchFamily="34" charset="0"/>
              </a:rPr>
              <a:t> by Toll Brothers City Living</a:t>
            </a:r>
          </a:p>
          <a:p>
            <a:pPr>
              <a:spcAft>
                <a:spcPct val="0"/>
              </a:spcAft>
            </a:pPr>
            <a:r>
              <a:rPr lang="en-US" sz="2000" b="1" i="1" dirty="0">
                <a:solidFill>
                  <a:srgbClr val="C33B32"/>
                </a:solidFill>
                <a:latin typeface="Arial" panose="020B0604020202020204" pitchFamily="34" charset="0"/>
                <a:cs typeface="Arial" panose="020B0604020202020204" pitchFamily="34" charset="0"/>
              </a:rPr>
              <a:t>For those elite buyers with $$$, 121 E 22</a:t>
            </a:r>
            <a:r>
              <a:rPr lang="en-US" sz="2000" b="1" i="1" baseline="30000" dirty="0">
                <a:solidFill>
                  <a:srgbClr val="C33B32"/>
                </a:solidFill>
                <a:latin typeface="Arial" panose="020B0604020202020204" pitchFamily="34" charset="0"/>
                <a:cs typeface="Arial" panose="020B0604020202020204" pitchFamily="34" charset="0"/>
              </a:rPr>
              <a:t>ND</a:t>
            </a:r>
            <a:r>
              <a:rPr lang="en-US" sz="2000" b="1" i="1" dirty="0">
                <a:solidFill>
                  <a:srgbClr val="C33B32"/>
                </a:solidFill>
                <a:latin typeface="Arial" panose="020B0604020202020204" pitchFamily="34" charset="0"/>
                <a:cs typeface="Arial" panose="020B0604020202020204" pitchFamily="34" charset="0"/>
              </a:rPr>
              <a:t> offers 67 unique floor plans on 18 </a:t>
            </a:r>
            <a:r>
              <a:rPr lang="en-US" sz="2000" b="1" i="1" dirty="0" smtClean="0">
                <a:solidFill>
                  <a:srgbClr val="C33B32"/>
                </a:solidFill>
                <a:latin typeface="Arial" panose="020B0604020202020204" pitchFamily="34" charset="0"/>
                <a:cs typeface="Arial" panose="020B0604020202020204" pitchFamily="34" charset="0"/>
              </a:rPr>
              <a:t>floors </a:t>
            </a:r>
            <a:r>
              <a:rPr lang="en-US" sz="2000" dirty="0" smtClean="0">
                <a:latin typeface="Arial" panose="020B0604020202020204" pitchFamily="34" charset="0"/>
                <a:cs typeface="Arial" panose="020B0604020202020204" pitchFamily="34" charset="0"/>
              </a:rPr>
              <a:t>giving </a:t>
            </a:r>
            <a:r>
              <a:rPr lang="en-US" sz="2000" dirty="0">
                <a:latin typeface="Arial" panose="020B0604020202020204" pitchFamily="34" charset="0"/>
                <a:cs typeface="Arial" panose="020B0604020202020204" pitchFamily="34" charset="0"/>
              </a:rPr>
              <a:t>each condominium residence something unique. </a:t>
            </a:r>
          </a:p>
          <a:p>
            <a:pPr>
              <a:spcAft>
                <a:spcPct val="0"/>
              </a:spcAft>
            </a:pPr>
            <a:endParaRPr lang="en-US" sz="1400" b="1" i="1" dirty="0">
              <a:latin typeface="Arial" panose="020B0604020202020204" pitchFamily="34" charset="0"/>
              <a:cs typeface="Arial" panose="020B0604020202020204" pitchFamily="34" charset="0"/>
            </a:endParaRPr>
          </a:p>
          <a:p>
            <a:pPr>
              <a:spcAft>
                <a:spcPct val="0"/>
              </a:spcAft>
            </a:pPr>
            <a:r>
              <a:rPr lang="en-US" dirty="0">
                <a:solidFill>
                  <a:srgbClr val="5F574F"/>
                </a:solidFill>
                <a:latin typeface="Arial" panose="020B0604020202020204" pitchFamily="34" charset="0"/>
                <a:cs typeface="Arial" panose="020B0604020202020204" pitchFamily="34" charset="0"/>
              </a:rPr>
              <a:t>www.121e22nd.com</a:t>
            </a:r>
          </a:p>
        </p:txBody>
      </p:sp>
      <p:sp>
        <p:nvSpPr>
          <p:cNvPr id="4" name="Hexagon 3"/>
          <p:cNvSpPr/>
          <p:nvPr/>
        </p:nvSpPr>
        <p:spPr>
          <a:xfrm>
            <a:off x="2325703" y="476343"/>
            <a:ext cx="530352" cy="457200"/>
          </a:xfrm>
          <a:prstGeom prst="hexagon">
            <a:avLst/>
          </a:prstGeom>
          <a:solidFill>
            <a:srgbClr val="006DD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6468" y="3367820"/>
            <a:ext cx="2789379" cy="301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6468" y="1416748"/>
            <a:ext cx="2789379" cy="18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5986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9482" t="17237" r="13906" b="11281"/>
          <a:stretch/>
        </p:blipFill>
        <p:spPr>
          <a:xfrm>
            <a:off x="315776" y="1345836"/>
            <a:ext cx="7643660" cy="5348751"/>
          </a:xfrm>
          <a:prstGeom prst="rect">
            <a:avLst/>
          </a:prstGeom>
        </p:spPr>
      </p:pic>
      <p:sp>
        <p:nvSpPr>
          <p:cNvPr id="3" name="Title 2"/>
          <p:cNvSpPr>
            <a:spLocks noGrp="1"/>
          </p:cNvSpPr>
          <p:nvPr>
            <p:ph type="title"/>
          </p:nvPr>
        </p:nvSpPr>
        <p:spPr>
          <a:xfrm>
            <a:off x="-2499125" y="139297"/>
            <a:ext cx="11617138" cy="781349"/>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North 40 – Town Of Los Gatos</a:t>
            </a:r>
            <a:endParaRPr lang="en-US" sz="3200" b="1" dirty="0">
              <a:solidFill>
                <a:srgbClr val="10416A"/>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7370" y="5018374"/>
            <a:ext cx="1741287" cy="124377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t="13610" b="14617"/>
          <a:stretch/>
        </p:blipFill>
        <p:spPr>
          <a:xfrm>
            <a:off x="8247369" y="2968800"/>
            <a:ext cx="3621565" cy="194602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7369" y="1334262"/>
            <a:ext cx="3621565" cy="153099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54358" y="5005871"/>
            <a:ext cx="1758792" cy="1256280"/>
          </a:xfrm>
          <a:prstGeom prst="rect">
            <a:avLst/>
          </a:prstGeom>
        </p:spPr>
      </p:pic>
      <p:sp>
        <p:nvSpPr>
          <p:cNvPr id="11" name="TextBox 10"/>
          <p:cNvSpPr txBox="1"/>
          <p:nvPr/>
        </p:nvSpPr>
        <p:spPr>
          <a:xfrm>
            <a:off x="399550" y="789623"/>
            <a:ext cx="7476112" cy="400110"/>
          </a:xfrm>
          <a:prstGeom prst="rect">
            <a:avLst/>
          </a:prstGeom>
          <a:noFill/>
        </p:spPr>
        <p:txBody>
          <a:bodyPr wrap="square" rtlCol="0">
            <a:spAutoFit/>
          </a:bodyPr>
          <a:lstStyle/>
          <a:p>
            <a:pPr algn="ctr"/>
            <a:r>
              <a:rPr lang="en-US" sz="2000" b="1" dirty="0" smtClean="0">
                <a:solidFill>
                  <a:srgbClr val="C33B32"/>
                </a:solidFill>
                <a:latin typeface="Arial" panose="020B0604020202020204" pitchFamily="34" charset="0"/>
                <a:cs typeface="Arial" panose="020B0604020202020204" pitchFamily="34" charset="0"/>
              </a:rPr>
              <a:t>Infill Development / Staying in Your Community</a:t>
            </a:r>
            <a:endParaRPr lang="en-US" sz="2000" b="1" dirty="0">
              <a:solidFill>
                <a:srgbClr val="C33B32"/>
              </a:solidFill>
              <a:latin typeface="Arial" panose="020B0604020202020204" pitchFamily="34" charset="0"/>
              <a:cs typeface="Arial" panose="020B0604020202020204" pitchFamily="34" charset="0"/>
            </a:endParaRPr>
          </a:p>
        </p:txBody>
      </p:sp>
      <p:sp>
        <p:nvSpPr>
          <p:cNvPr id="12" name="TextBox 11"/>
          <p:cNvSpPr txBox="1"/>
          <p:nvPr/>
        </p:nvSpPr>
        <p:spPr>
          <a:xfrm>
            <a:off x="8235529" y="6331183"/>
            <a:ext cx="3677621"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Build In Amenities</a:t>
            </a:r>
            <a:endParaRPr lang="en-US" dirty="0">
              <a:solidFill>
                <a:schemeClr val="bg1"/>
              </a:solidFill>
            </a:endParaRPr>
          </a:p>
        </p:txBody>
      </p:sp>
      <p:sp>
        <p:nvSpPr>
          <p:cNvPr id="15" name="TextBox 14"/>
          <p:cNvSpPr txBox="1"/>
          <p:nvPr/>
        </p:nvSpPr>
        <p:spPr>
          <a:xfrm>
            <a:off x="229495" y="6395890"/>
            <a:ext cx="4331063" cy="369332"/>
          </a:xfrm>
          <a:prstGeom prst="rect">
            <a:avLst/>
          </a:prstGeom>
          <a:noFill/>
        </p:spPr>
        <p:txBody>
          <a:bodyPr wrap="square" rtlCol="0">
            <a:spAutoFit/>
          </a:bodyPr>
          <a:lstStyle/>
          <a:p>
            <a:r>
              <a:rPr lang="en-US" dirty="0" smtClean="0">
                <a:solidFill>
                  <a:srgbClr val="5F574F"/>
                </a:solidFill>
                <a:latin typeface="Arial" panose="020B0604020202020204" pitchFamily="34" charset="0"/>
                <a:cs typeface="Arial" panose="020B0604020202020204" pitchFamily="34" charset="0"/>
              </a:rPr>
              <a:t>www.losgatosnorth40.com</a:t>
            </a:r>
            <a:endParaRPr lang="en-US" dirty="0">
              <a:solidFill>
                <a:srgbClr val="5F57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9472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6998" y="161916"/>
            <a:ext cx="11449590" cy="1039004"/>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North 40 – Commercial And Park/Gardens</a:t>
            </a:r>
            <a:endParaRPr lang="en-US" sz="3200" b="1" dirty="0">
              <a:solidFill>
                <a:srgbClr val="10416A"/>
              </a:solidFill>
              <a:latin typeface="Arial" panose="020B0604020202020204" pitchFamily="34" charset="0"/>
              <a:cs typeface="Arial" panose="020B0604020202020204" pitchFamily="34" charset="0"/>
            </a:endParaRPr>
          </a:p>
        </p:txBody>
      </p:sp>
      <p:sp>
        <p:nvSpPr>
          <p:cNvPr id="14" name="Content Placeholder 1"/>
          <p:cNvSpPr>
            <a:spLocks noGrp="1"/>
          </p:cNvSpPr>
          <p:nvPr>
            <p:ph idx="1"/>
          </p:nvPr>
        </p:nvSpPr>
        <p:spPr>
          <a:xfrm>
            <a:off x="9588080" y="5791307"/>
            <a:ext cx="1270212" cy="625386"/>
          </a:xfrm>
        </p:spPr>
        <p:txBody>
          <a:bodyPr>
            <a:normAutofit fontScale="55000" lnSpcReduction="20000"/>
          </a:bodyPr>
          <a:lstStyle/>
          <a:p>
            <a:pPr marL="0" indent="0" algn="ctr">
              <a:buNone/>
            </a:pPr>
            <a:r>
              <a:rPr lang="en-US" dirty="0" smtClean="0">
                <a:solidFill>
                  <a:schemeClr val="bg1"/>
                </a:solidFill>
                <a:latin typeface="Arial" panose="020B0604020202020204" pitchFamily="34" charset="0"/>
                <a:cs typeface="Arial" panose="020B0604020202020204" pitchFamily="34" charset="0"/>
              </a:rPr>
              <a:t>Key senior mkt plan features</a:t>
            </a:r>
            <a:endParaRPr lang="en-US"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l="3393" r="14272"/>
          <a:stretch/>
        </p:blipFill>
        <p:spPr>
          <a:xfrm>
            <a:off x="8624106" y="4482654"/>
            <a:ext cx="3377394" cy="214985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1680" y="4485831"/>
            <a:ext cx="3466369" cy="213407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1172" t="12341" r="7628"/>
          <a:stretch/>
        </p:blipFill>
        <p:spPr>
          <a:xfrm>
            <a:off x="5103897" y="1288472"/>
            <a:ext cx="6856039" cy="263130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1396" t="33808" r="52148" b="43129"/>
          <a:stretch/>
        </p:blipFill>
        <p:spPr>
          <a:xfrm>
            <a:off x="188691" y="1275907"/>
            <a:ext cx="4776932" cy="5020986"/>
          </a:xfrm>
          <a:prstGeom prst="rect">
            <a:avLst/>
          </a:prstGeom>
        </p:spPr>
      </p:pic>
      <p:sp>
        <p:nvSpPr>
          <p:cNvPr id="12" name="TextBox 11"/>
          <p:cNvSpPr txBox="1"/>
          <p:nvPr/>
        </p:nvSpPr>
        <p:spPr>
          <a:xfrm>
            <a:off x="188691" y="6295820"/>
            <a:ext cx="4776932" cy="338554"/>
          </a:xfrm>
          <a:prstGeom prst="rect">
            <a:avLst/>
          </a:prstGeom>
          <a:solidFill>
            <a:srgbClr val="C33B32"/>
          </a:solid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The Commons – Gardens and Gathering Central</a:t>
            </a:r>
            <a:endParaRPr lang="en-US" sz="1600" dirty="0">
              <a:solidFill>
                <a:schemeClr val="bg1"/>
              </a:solidFill>
            </a:endParaRPr>
          </a:p>
        </p:txBody>
      </p:sp>
      <p:sp>
        <p:nvSpPr>
          <p:cNvPr id="13" name="TextBox 12"/>
          <p:cNvSpPr txBox="1"/>
          <p:nvPr/>
        </p:nvSpPr>
        <p:spPr>
          <a:xfrm>
            <a:off x="5103897" y="3853211"/>
            <a:ext cx="6884902" cy="338554"/>
          </a:xfrm>
          <a:prstGeom prst="rect">
            <a:avLst/>
          </a:prstGeom>
          <a:solidFill>
            <a:srgbClr val="C33B32"/>
          </a:solid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The Commons</a:t>
            </a:r>
            <a:endParaRPr lang="en-US" sz="1600" dirty="0">
              <a:solidFill>
                <a:schemeClr val="bg1"/>
              </a:solidFill>
            </a:endParaRPr>
          </a:p>
        </p:txBody>
      </p:sp>
      <p:sp>
        <p:nvSpPr>
          <p:cNvPr id="15" name="TextBox 14"/>
          <p:cNvSpPr txBox="1"/>
          <p:nvPr/>
        </p:nvSpPr>
        <p:spPr>
          <a:xfrm>
            <a:off x="5064643" y="4368353"/>
            <a:ext cx="3453015" cy="338554"/>
          </a:xfrm>
          <a:prstGeom prst="rect">
            <a:avLst/>
          </a:prstGeom>
          <a:solidFill>
            <a:srgbClr val="C33B32"/>
          </a:solid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Marketplace</a:t>
            </a:r>
            <a:endParaRPr lang="en-US" sz="1600" dirty="0">
              <a:solidFill>
                <a:schemeClr val="bg1"/>
              </a:solidFill>
            </a:endParaRPr>
          </a:p>
        </p:txBody>
      </p:sp>
      <p:sp>
        <p:nvSpPr>
          <p:cNvPr id="11" name="TextBox 10"/>
          <p:cNvSpPr txBox="1"/>
          <p:nvPr/>
        </p:nvSpPr>
        <p:spPr>
          <a:xfrm>
            <a:off x="8624107" y="4368353"/>
            <a:ext cx="3377394" cy="338554"/>
          </a:xfrm>
          <a:prstGeom prst="rect">
            <a:avLst/>
          </a:prstGeom>
          <a:solidFill>
            <a:srgbClr val="C33B32"/>
          </a:solid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Restaurants and Specialties</a:t>
            </a:r>
            <a:endParaRPr lang="en-US" sz="1600" dirty="0">
              <a:solidFill>
                <a:schemeClr val="bg1"/>
              </a:solidFill>
            </a:endParaRPr>
          </a:p>
        </p:txBody>
      </p:sp>
      <p:sp>
        <p:nvSpPr>
          <p:cNvPr id="16" name="TextBox 15"/>
          <p:cNvSpPr txBox="1"/>
          <p:nvPr/>
        </p:nvSpPr>
        <p:spPr>
          <a:xfrm>
            <a:off x="7643304" y="1275907"/>
            <a:ext cx="4331063" cy="369332"/>
          </a:xfrm>
          <a:prstGeom prst="rect">
            <a:avLst/>
          </a:prstGeom>
          <a:noFill/>
        </p:spPr>
        <p:txBody>
          <a:bodyPr wrap="square" rtlCol="0">
            <a:spAutoFit/>
          </a:bodyPr>
          <a:lstStyle/>
          <a:p>
            <a:pPr algn="r"/>
            <a:r>
              <a:rPr lang="en-US" dirty="0" smtClean="0">
                <a:solidFill>
                  <a:srgbClr val="5F574F"/>
                </a:solidFill>
                <a:latin typeface="Arial" panose="020B0604020202020204" pitchFamily="34" charset="0"/>
                <a:cs typeface="Arial" panose="020B0604020202020204" pitchFamily="34" charset="0"/>
              </a:rPr>
              <a:t>www.losgatosnorth40.com</a:t>
            </a:r>
            <a:endParaRPr lang="en-US" dirty="0">
              <a:solidFill>
                <a:srgbClr val="5F57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3723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3750"/>
          <a:stretch/>
        </p:blipFill>
        <p:spPr>
          <a:xfrm>
            <a:off x="6802830" y="926850"/>
            <a:ext cx="5342077" cy="3071669"/>
          </a:xfrm>
          <a:prstGeom prst="rect">
            <a:avLst/>
          </a:prstGeom>
        </p:spPr>
      </p:pic>
      <p:sp>
        <p:nvSpPr>
          <p:cNvPr id="3" name="Title 2"/>
          <p:cNvSpPr>
            <a:spLocks noGrp="1"/>
          </p:cNvSpPr>
          <p:nvPr>
            <p:ph type="title"/>
          </p:nvPr>
        </p:nvSpPr>
        <p:spPr>
          <a:xfrm>
            <a:off x="-2242080" y="248096"/>
            <a:ext cx="10405322" cy="870728"/>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North 40 – Garden Cluster</a:t>
            </a:r>
            <a:endParaRPr lang="en-US" sz="3200" b="1" dirty="0">
              <a:solidFill>
                <a:srgbClr val="10416A"/>
              </a:solidFill>
              <a:latin typeface="Arial" panose="020B0604020202020204" pitchFamily="34" charset="0"/>
              <a:cs typeface="Arial" panose="020B0604020202020204" pitchFamily="34" charset="0"/>
            </a:endParaRPr>
          </a:p>
        </p:txBody>
      </p:sp>
      <p:sp>
        <p:nvSpPr>
          <p:cNvPr id="14" name="Content Placeholder 1"/>
          <p:cNvSpPr>
            <a:spLocks noGrp="1"/>
          </p:cNvSpPr>
          <p:nvPr>
            <p:ph idx="1"/>
          </p:nvPr>
        </p:nvSpPr>
        <p:spPr>
          <a:xfrm>
            <a:off x="9689680" y="5600807"/>
            <a:ext cx="1270212" cy="625386"/>
          </a:xfrm>
        </p:spPr>
        <p:txBody>
          <a:bodyPr>
            <a:normAutofit fontScale="55000" lnSpcReduction="20000"/>
          </a:bodyPr>
          <a:lstStyle/>
          <a:p>
            <a:pPr marL="0" indent="0" algn="ctr">
              <a:buNone/>
            </a:pPr>
            <a:r>
              <a:rPr lang="en-US" dirty="0" smtClean="0">
                <a:solidFill>
                  <a:schemeClr val="bg1"/>
                </a:solidFill>
                <a:latin typeface="Arial" panose="020B0604020202020204" pitchFamily="34" charset="0"/>
                <a:cs typeface="Arial" panose="020B0604020202020204" pitchFamily="34" charset="0"/>
              </a:rPr>
              <a:t>Key senior mkt plan features</a:t>
            </a:r>
            <a:endParaRPr lang="en-US"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8370"/>
          <a:stretch/>
        </p:blipFill>
        <p:spPr>
          <a:xfrm>
            <a:off x="6903234" y="3719665"/>
            <a:ext cx="5201016" cy="2830407"/>
          </a:xfrm>
          <a:prstGeom prst="rect">
            <a:avLst/>
          </a:prstGeom>
        </p:spPr>
      </p:pic>
      <p:grpSp>
        <p:nvGrpSpPr>
          <p:cNvPr id="6" name="Group 5"/>
          <p:cNvGrpSpPr/>
          <p:nvPr/>
        </p:nvGrpSpPr>
        <p:grpSpPr>
          <a:xfrm>
            <a:off x="249265" y="853364"/>
            <a:ext cx="6653969" cy="5109060"/>
            <a:chOff x="107008" y="1385878"/>
            <a:chExt cx="6553565" cy="4796367"/>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21217" b="13511"/>
            <a:stretch/>
          </p:blipFill>
          <p:spPr>
            <a:xfrm>
              <a:off x="107008" y="1385878"/>
              <a:ext cx="6553565" cy="4796367"/>
            </a:xfrm>
            <a:prstGeom prst="rect">
              <a:avLst/>
            </a:prstGeom>
          </p:spPr>
        </p:pic>
        <p:sp>
          <p:nvSpPr>
            <p:cNvPr id="5" name="Rectangle 4"/>
            <p:cNvSpPr/>
            <p:nvPr/>
          </p:nvSpPr>
          <p:spPr>
            <a:xfrm>
              <a:off x="5143501" y="3209925"/>
              <a:ext cx="971550" cy="2533651"/>
            </a:xfrm>
            <a:prstGeom prst="rect">
              <a:avLst/>
            </a:prstGeom>
            <a:solidFill>
              <a:srgbClr val="FF71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6350" y="1766888"/>
              <a:ext cx="1028701" cy="1443037"/>
            </a:xfrm>
            <a:prstGeom prst="rect">
              <a:avLst/>
            </a:prstGeom>
            <a:solidFill>
              <a:srgbClr val="FF71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956295" y="6226193"/>
            <a:ext cx="3678382" cy="369332"/>
          </a:xfrm>
          <a:prstGeom prst="rect">
            <a:avLst/>
          </a:prstGeom>
          <a:noFill/>
        </p:spPr>
        <p:txBody>
          <a:bodyPr wrap="square" rtlCol="0">
            <a:spAutoFit/>
          </a:bodyPr>
          <a:lstStyle/>
          <a:p>
            <a:r>
              <a:rPr lang="en-US" dirty="0" smtClean="0">
                <a:solidFill>
                  <a:srgbClr val="5F574F"/>
                </a:solidFill>
                <a:latin typeface="Arial" panose="020B0604020202020204" pitchFamily="34" charset="0"/>
                <a:cs typeface="Arial" panose="020B0604020202020204" pitchFamily="34" charset="0"/>
              </a:rPr>
              <a:t>Design for all Generations</a:t>
            </a:r>
            <a:endParaRPr lang="en-US" dirty="0">
              <a:solidFill>
                <a:srgbClr val="5F574F"/>
              </a:solidFill>
              <a:latin typeface="Arial" panose="020B0604020202020204" pitchFamily="34" charset="0"/>
              <a:cs typeface="Arial" panose="020B0604020202020204" pitchFamily="34" charset="0"/>
            </a:endParaRPr>
          </a:p>
        </p:txBody>
      </p:sp>
      <p:sp>
        <p:nvSpPr>
          <p:cNvPr id="12" name="TextBox 11"/>
          <p:cNvSpPr txBox="1"/>
          <p:nvPr/>
        </p:nvSpPr>
        <p:spPr>
          <a:xfrm>
            <a:off x="7634677" y="1207593"/>
            <a:ext cx="3678382" cy="369332"/>
          </a:xfrm>
          <a:prstGeom prst="rect">
            <a:avLst/>
          </a:prstGeom>
          <a:noFill/>
        </p:spPr>
        <p:txBody>
          <a:bodyPr wrap="square" rtlCol="0">
            <a:spAutoFit/>
          </a:bodyPr>
          <a:lstStyle/>
          <a:p>
            <a:pPr algn="ctr"/>
            <a:r>
              <a:rPr lang="en-US" dirty="0" smtClean="0">
                <a:solidFill>
                  <a:srgbClr val="5F574F"/>
                </a:solidFill>
                <a:latin typeface="Arial" panose="020B0604020202020204" pitchFamily="34" charset="0"/>
                <a:cs typeface="Arial" panose="020B0604020202020204" pitchFamily="34" charset="0"/>
              </a:rPr>
              <a:t>Contemporary Architecture</a:t>
            </a:r>
            <a:endParaRPr lang="en-US" dirty="0">
              <a:solidFill>
                <a:srgbClr val="5F574F"/>
              </a:solidFill>
              <a:latin typeface="Arial" panose="020B0604020202020204" pitchFamily="34" charset="0"/>
              <a:cs typeface="Arial" panose="020B0604020202020204" pitchFamily="34" charset="0"/>
            </a:endParaRPr>
          </a:p>
        </p:txBody>
      </p:sp>
      <p:sp>
        <p:nvSpPr>
          <p:cNvPr id="13" name="TextBox 12"/>
          <p:cNvSpPr txBox="1"/>
          <p:nvPr/>
        </p:nvSpPr>
        <p:spPr>
          <a:xfrm>
            <a:off x="7552512" y="3695107"/>
            <a:ext cx="3678382" cy="369332"/>
          </a:xfrm>
          <a:prstGeom prst="rect">
            <a:avLst/>
          </a:prstGeom>
          <a:noFill/>
        </p:spPr>
        <p:txBody>
          <a:bodyPr wrap="square" rtlCol="0">
            <a:spAutoFit/>
          </a:bodyPr>
          <a:lstStyle/>
          <a:p>
            <a:pPr algn="ctr"/>
            <a:r>
              <a:rPr lang="en-US" dirty="0" smtClean="0">
                <a:solidFill>
                  <a:srgbClr val="5F574F"/>
                </a:solidFill>
                <a:latin typeface="Arial" panose="020B0604020202020204" pitchFamily="34" charset="0"/>
                <a:cs typeface="Arial" panose="020B0604020202020204" pitchFamily="34" charset="0"/>
              </a:rPr>
              <a:t>Bold, Fresh</a:t>
            </a:r>
            <a:endParaRPr lang="en-US" dirty="0">
              <a:solidFill>
                <a:srgbClr val="5F574F"/>
              </a:solidFill>
              <a:latin typeface="Arial" panose="020B0604020202020204" pitchFamily="34" charset="0"/>
              <a:cs typeface="Arial" panose="020B0604020202020204" pitchFamily="34" charset="0"/>
            </a:endParaRPr>
          </a:p>
        </p:txBody>
      </p:sp>
      <p:sp>
        <p:nvSpPr>
          <p:cNvPr id="15" name="TextBox 14"/>
          <p:cNvSpPr txBox="1"/>
          <p:nvPr/>
        </p:nvSpPr>
        <p:spPr>
          <a:xfrm>
            <a:off x="7539392" y="6211165"/>
            <a:ext cx="3678382" cy="369332"/>
          </a:xfrm>
          <a:prstGeom prst="rect">
            <a:avLst/>
          </a:prstGeom>
          <a:noFill/>
        </p:spPr>
        <p:txBody>
          <a:bodyPr wrap="square" rtlCol="0">
            <a:spAutoFit/>
          </a:bodyPr>
          <a:lstStyle/>
          <a:p>
            <a:pPr algn="ctr"/>
            <a:r>
              <a:rPr lang="en-US" dirty="0" smtClean="0">
                <a:solidFill>
                  <a:srgbClr val="5F574F"/>
                </a:solidFill>
                <a:latin typeface="Arial" panose="020B0604020202020204" pitchFamily="34" charset="0"/>
                <a:cs typeface="Arial" panose="020B0604020202020204" pitchFamily="34" charset="0"/>
              </a:rPr>
              <a:t>Energy, Natural Light</a:t>
            </a:r>
            <a:endParaRPr lang="en-US" dirty="0">
              <a:solidFill>
                <a:srgbClr val="5F574F"/>
              </a:solidFill>
              <a:latin typeface="Arial" panose="020B0604020202020204" pitchFamily="34" charset="0"/>
              <a:cs typeface="Arial" panose="020B0604020202020204" pitchFamily="34" charset="0"/>
            </a:endParaRPr>
          </a:p>
        </p:txBody>
      </p:sp>
      <p:sp>
        <p:nvSpPr>
          <p:cNvPr id="16" name="TextBox 15"/>
          <p:cNvSpPr txBox="1"/>
          <p:nvPr/>
        </p:nvSpPr>
        <p:spPr>
          <a:xfrm>
            <a:off x="-1195919" y="6231979"/>
            <a:ext cx="4331063" cy="369332"/>
          </a:xfrm>
          <a:prstGeom prst="rect">
            <a:avLst/>
          </a:prstGeom>
          <a:noFill/>
        </p:spPr>
        <p:txBody>
          <a:bodyPr wrap="square" rtlCol="0">
            <a:spAutoFit/>
          </a:bodyPr>
          <a:lstStyle/>
          <a:p>
            <a:pPr algn="r"/>
            <a:r>
              <a:rPr lang="en-US" dirty="0" smtClean="0">
                <a:solidFill>
                  <a:srgbClr val="5F574F"/>
                </a:solidFill>
                <a:latin typeface="Arial" panose="020B0604020202020204" pitchFamily="34" charset="0"/>
                <a:cs typeface="Arial" panose="020B0604020202020204" pitchFamily="34" charset="0"/>
              </a:rPr>
              <a:t>www.losgatosnorth40.com</a:t>
            </a:r>
            <a:endParaRPr lang="en-US" dirty="0">
              <a:solidFill>
                <a:srgbClr val="5F574F"/>
              </a:solidFill>
              <a:latin typeface="Arial" panose="020B0604020202020204" pitchFamily="34" charset="0"/>
              <a:cs typeface="Arial" panose="020B0604020202020204" pitchFamily="34" charset="0"/>
            </a:endParaRPr>
          </a:p>
        </p:txBody>
      </p:sp>
      <p:sp>
        <p:nvSpPr>
          <p:cNvPr id="17" name="5-Point Star 16"/>
          <p:cNvSpPr/>
          <p:nvPr/>
        </p:nvSpPr>
        <p:spPr>
          <a:xfrm>
            <a:off x="5756373" y="2080934"/>
            <a:ext cx="395321" cy="496250"/>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5576267" y="4418920"/>
            <a:ext cx="395321" cy="496250"/>
          </a:xfrm>
          <a:prstGeom prst="star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2526157" y="2421162"/>
            <a:ext cx="395321" cy="49625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0800000">
            <a:off x="4719808" y="1407566"/>
            <a:ext cx="219364" cy="179484"/>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a:off x="2072681" y="2749761"/>
            <a:ext cx="228600" cy="228600"/>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5400000">
            <a:off x="2061831" y="4652124"/>
            <a:ext cx="228600" cy="228600"/>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rot="21425821">
            <a:off x="5002261" y="5180270"/>
            <a:ext cx="216251" cy="171366"/>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rot="10800000">
            <a:off x="5186054" y="1412352"/>
            <a:ext cx="219364" cy="179484"/>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rot="21425821">
            <a:off x="4068602" y="5500468"/>
            <a:ext cx="214553" cy="18792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5782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5487" y="213372"/>
            <a:ext cx="11157490" cy="837934"/>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North 40 – Garden Cluster – Flat Plan</a:t>
            </a:r>
            <a:endParaRPr lang="en-US" sz="3200" b="1" dirty="0">
              <a:solidFill>
                <a:srgbClr val="10416A"/>
              </a:solidFill>
              <a:latin typeface="Arial" panose="020B0604020202020204" pitchFamily="34" charset="0"/>
              <a:cs typeface="Arial" panose="020B0604020202020204" pitchFamily="34" charset="0"/>
            </a:endParaRPr>
          </a:p>
        </p:txBody>
      </p:sp>
      <p:sp>
        <p:nvSpPr>
          <p:cNvPr id="13" name="Content Placeholder 1"/>
          <p:cNvSpPr>
            <a:spLocks noGrp="1"/>
          </p:cNvSpPr>
          <p:nvPr>
            <p:ph idx="1"/>
          </p:nvPr>
        </p:nvSpPr>
        <p:spPr>
          <a:xfrm>
            <a:off x="8252975" y="2182670"/>
            <a:ext cx="2598057" cy="1527105"/>
          </a:xfrm>
        </p:spPr>
        <p:txBody>
          <a:bodyPr>
            <a:normAutofit/>
          </a:bodyPr>
          <a:lstStyle/>
          <a:p>
            <a:pPr marL="0" indent="0" algn="ctr">
              <a:buNone/>
            </a:pPr>
            <a:r>
              <a:rPr lang="en-US" dirty="0" smtClean="0">
                <a:solidFill>
                  <a:schemeClr val="bg1"/>
                </a:solidFill>
                <a:latin typeface="Arial" panose="020B0604020202020204" pitchFamily="34" charset="0"/>
                <a:cs typeface="Arial" panose="020B0604020202020204" pitchFamily="34" charset="0"/>
              </a:rPr>
              <a:t>Key senior mkt plan features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875" t="34090" r="33805" b="10758"/>
          <a:stretch/>
        </p:blipFill>
        <p:spPr>
          <a:xfrm rot="5400000">
            <a:off x="2013804" y="-653768"/>
            <a:ext cx="4659378" cy="8430717"/>
          </a:xfrm>
          <a:prstGeom prst="rect">
            <a:avLst/>
          </a:prstGeom>
        </p:spPr>
      </p:pic>
      <p:grpSp>
        <p:nvGrpSpPr>
          <p:cNvPr id="4" name="Group 3"/>
          <p:cNvGrpSpPr/>
          <p:nvPr/>
        </p:nvGrpSpPr>
        <p:grpSpPr>
          <a:xfrm>
            <a:off x="8826618" y="1199149"/>
            <a:ext cx="3074154" cy="2001251"/>
            <a:chOff x="9321528" y="1406459"/>
            <a:chExt cx="2365255" cy="1539763"/>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r="11429" b="13511"/>
            <a:stretch/>
          </p:blipFill>
          <p:spPr>
            <a:xfrm>
              <a:off x="9321528" y="1406459"/>
              <a:ext cx="2365255" cy="1539763"/>
            </a:xfrm>
            <a:prstGeom prst="rect">
              <a:avLst/>
            </a:prstGeom>
          </p:spPr>
        </p:pic>
        <p:sp>
          <p:nvSpPr>
            <p:cNvPr id="11" name="Rectangle 10"/>
            <p:cNvSpPr/>
            <p:nvPr/>
          </p:nvSpPr>
          <p:spPr>
            <a:xfrm>
              <a:off x="10718800" y="2316304"/>
              <a:ext cx="546100" cy="496746"/>
            </a:xfrm>
            <a:prstGeom prst="rect">
              <a:avLst/>
            </a:prstGeom>
            <a:solidFill>
              <a:srgbClr val="FF71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8826618" y="3561590"/>
            <a:ext cx="3149600" cy="1938992"/>
          </a:xfrm>
          <a:prstGeom prst="rect">
            <a:avLst/>
          </a:prstGeom>
          <a:noFill/>
        </p:spPr>
        <p:txBody>
          <a:bodyPr wrap="square" rtlCol="0">
            <a:spAutoFit/>
          </a:bodyPr>
          <a:lstStyle/>
          <a:p>
            <a:pPr marL="342900" indent="-342900">
              <a:buClr>
                <a:srgbClr val="10416A"/>
              </a:buClr>
              <a:buFont typeface="Wingdings" panose="05000000000000000000" pitchFamily="2" charset="2"/>
              <a:buChar char="§"/>
            </a:pPr>
            <a:r>
              <a:rPr lang="en-US" sz="2000" b="1" i="1" dirty="0" smtClean="0">
                <a:solidFill>
                  <a:srgbClr val="C33B32"/>
                </a:solidFill>
                <a:latin typeface="Arial" panose="020B0604020202020204" pitchFamily="34" charset="0"/>
                <a:cs typeface="Arial" panose="020B0604020202020204" pitchFamily="34" charset="0"/>
              </a:rPr>
              <a:t>Resort Influenced </a:t>
            </a:r>
            <a:r>
              <a:rPr lang="en-US" sz="2000" dirty="0" smtClean="0">
                <a:solidFill>
                  <a:srgbClr val="5F574F"/>
                </a:solidFill>
                <a:latin typeface="Arial" panose="020B0604020202020204" pitchFamily="34" charset="0"/>
                <a:cs typeface="Arial" panose="020B0604020202020204" pitchFamily="34" charset="0"/>
              </a:rPr>
              <a:t>Open Plans</a:t>
            </a:r>
          </a:p>
          <a:p>
            <a:pPr marL="342900" indent="-342900">
              <a:buClr>
                <a:srgbClr val="10416A"/>
              </a:buClr>
              <a:buFont typeface="Wingdings" panose="05000000000000000000" pitchFamily="2" charset="2"/>
              <a:buChar char="§"/>
            </a:pPr>
            <a:r>
              <a:rPr lang="en-US" sz="2000" b="1" i="1" dirty="0" smtClean="0">
                <a:solidFill>
                  <a:srgbClr val="C33B32"/>
                </a:solidFill>
                <a:latin typeface="Arial" panose="020B0604020202020204" pitchFamily="34" charset="0"/>
                <a:cs typeface="Arial" panose="020B0604020202020204" pitchFamily="34" charset="0"/>
              </a:rPr>
              <a:t>Clean, Contemporary </a:t>
            </a:r>
            <a:r>
              <a:rPr lang="en-US" sz="2000" dirty="0" smtClean="0">
                <a:solidFill>
                  <a:srgbClr val="5F574F"/>
                </a:solidFill>
                <a:latin typeface="Arial" panose="020B0604020202020204" pitchFamily="34" charset="0"/>
                <a:cs typeface="Arial" panose="020B0604020202020204" pitchFamily="34" charset="0"/>
              </a:rPr>
              <a:t>Interiors</a:t>
            </a:r>
          </a:p>
          <a:p>
            <a:pPr marL="342900" indent="-342900">
              <a:buClr>
                <a:srgbClr val="10416A"/>
              </a:buClr>
              <a:buFont typeface="Wingdings" panose="05000000000000000000" pitchFamily="2" charset="2"/>
              <a:buChar char="§"/>
            </a:pPr>
            <a:r>
              <a:rPr lang="en-US" sz="2000" b="1" i="1" dirty="0" smtClean="0">
                <a:solidFill>
                  <a:srgbClr val="C33B32"/>
                </a:solidFill>
                <a:latin typeface="Arial" panose="020B0604020202020204" pitchFamily="34" charset="0"/>
                <a:cs typeface="Arial" panose="020B0604020202020204" pitchFamily="34" charset="0"/>
              </a:rPr>
              <a:t>Luxurious</a:t>
            </a:r>
            <a:r>
              <a:rPr lang="en-US" sz="2000" dirty="0" smtClean="0">
                <a:solidFill>
                  <a:srgbClr val="5F574F"/>
                </a:solidFill>
                <a:latin typeface="Arial" panose="020B0604020202020204" pitchFamily="34" charset="0"/>
                <a:cs typeface="Arial" panose="020B0604020202020204" pitchFamily="34" charset="0"/>
              </a:rPr>
              <a:t> Showers And Baths</a:t>
            </a:r>
            <a:endParaRPr lang="en-US" sz="2000" dirty="0">
              <a:solidFill>
                <a:srgbClr val="5F574F"/>
              </a:solidFill>
              <a:latin typeface="Arial" panose="020B0604020202020204" pitchFamily="34" charset="0"/>
              <a:cs typeface="Arial" panose="020B0604020202020204" pitchFamily="34" charset="0"/>
            </a:endParaRPr>
          </a:p>
        </p:txBody>
      </p:sp>
      <p:sp>
        <p:nvSpPr>
          <p:cNvPr id="10" name="TextBox 9"/>
          <p:cNvSpPr txBox="1"/>
          <p:nvPr/>
        </p:nvSpPr>
        <p:spPr>
          <a:xfrm>
            <a:off x="241300" y="6326761"/>
            <a:ext cx="4331063"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www.losgatosnorth40.com</a:t>
            </a:r>
            <a:endParaRPr lang="en-US" dirty="0">
              <a:latin typeface="Arial" panose="020B0604020202020204" pitchFamily="34" charset="0"/>
              <a:cs typeface="Arial" panose="020B0604020202020204" pitchFamily="34" charset="0"/>
            </a:endParaRPr>
          </a:p>
        </p:txBody>
      </p:sp>
      <p:sp>
        <p:nvSpPr>
          <p:cNvPr id="14" name="5-Point Star 13"/>
          <p:cNvSpPr/>
          <p:nvPr/>
        </p:nvSpPr>
        <p:spPr>
          <a:xfrm>
            <a:off x="4475119" y="4939118"/>
            <a:ext cx="277572" cy="366592"/>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6500123" y="2204572"/>
            <a:ext cx="277572" cy="366592"/>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406831" y="3865017"/>
            <a:ext cx="277572" cy="366592"/>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947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195" t="28861" r="7280" b="20000"/>
          <a:stretch/>
        </p:blipFill>
        <p:spPr>
          <a:xfrm>
            <a:off x="4848333" y="990189"/>
            <a:ext cx="7180867" cy="328499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3561" t="19697" r="53952" b="57392"/>
          <a:stretch/>
        </p:blipFill>
        <p:spPr>
          <a:xfrm>
            <a:off x="483324" y="978047"/>
            <a:ext cx="3951988" cy="5438646"/>
          </a:xfrm>
          <a:prstGeom prst="rect">
            <a:avLst/>
          </a:prstGeom>
          <a:ln>
            <a:solidFill>
              <a:schemeClr val="tx1"/>
            </a:solidFill>
          </a:ln>
        </p:spPr>
      </p:pic>
      <p:sp>
        <p:nvSpPr>
          <p:cNvPr id="3" name="Title 2"/>
          <p:cNvSpPr>
            <a:spLocks noGrp="1"/>
          </p:cNvSpPr>
          <p:nvPr>
            <p:ph type="title"/>
          </p:nvPr>
        </p:nvSpPr>
        <p:spPr>
          <a:xfrm>
            <a:off x="-2386876" y="0"/>
            <a:ext cx="11449590" cy="1096239"/>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North 40 – Townhome Cluster</a:t>
            </a:r>
            <a:endParaRPr lang="en-US" sz="3200" b="1" dirty="0">
              <a:solidFill>
                <a:srgbClr val="10416A"/>
              </a:solidFill>
              <a:latin typeface="Arial" panose="020B0604020202020204" pitchFamily="34" charset="0"/>
              <a:cs typeface="Arial" panose="020B0604020202020204" pitchFamily="34" charset="0"/>
            </a:endParaRPr>
          </a:p>
        </p:txBody>
      </p:sp>
      <p:sp>
        <p:nvSpPr>
          <p:cNvPr id="14" name="Content Placeholder 1"/>
          <p:cNvSpPr>
            <a:spLocks noGrp="1"/>
          </p:cNvSpPr>
          <p:nvPr>
            <p:ph idx="1"/>
          </p:nvPr>
        </p:nvSpPr>
        <p:spPr>
          <a:xfrm>
            <a:off x="9588080" y="5791307"/>
            <a:ext cx="1270212" cy="625386"/>
          </a:xfrm>
        </p:spPr>
        <p:txBody>
          <a:bodyPr>
            <a:normAutofit fontScale="55000" lnSpcReduction="20000"/>
          </a:bodyPr>
          <a:lstStyle/>
          <a:p>
            <a:pPr marL="0" indent="0" algn="ctr">
              <a:buNone/>
            </a:pPr>
            <a:r>
              <a:rPr lang="en-US" dirty="0" smtClean="0">
                <a:solidFill>
                  <a:schemeClr val="bg1"/>
                </a:solidFill>
                <a:latin typeface="Arial" panose="020B0604020202020204" pitchFamily="34" charset="0"/>
                <a:cs typeface="Arial" panose="020B0604020202020204" pitchFamily="34" charset="0"/>
              </a:rPr>
              <a:t>Key senior mkt plan features</a:t>
            </a:r>
            <a:endParaRPr lang="en-US"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4982993" y="4780561"/>
            <a:ext cx="6911545" cy="1569660"/>
          </a:xfrm>
          <a:prstGeom prst="rect">
            <a:avLst/>
          </a:prstGeom>
          <a:noFill/>
        </p:spPr>
        <p:txBody>
          <a:bodyPr wrap="square" rtlCol="0">
            <a:spAutoFit/>
          </a:bodyPr>
          <a:lstStyle/>
          <a:p>
            <a:pPr marL="342900" indent="-342900">
              <a:buClr>
                <a:srgbClr val="10416A"/>
              </a:buClr>
              <a:buFont typeface="Wingdings" panose="05000000000000000000" pitchFamily="2" charset="2"/>
              <a:buChar char="§"/>
            </a:pPr>
            <a:r>
              <a:rPr lang="en-US" sz="2400" b="1" i="1" dirty="0" smtClean="0">
                <a:solidFill>
                  <a:srgbClr val="C33B32"/>
                </a:solidFill>
                <a:latin typeface="Arial" panose="020B0604020202020204" pitchFamily="34" charset="0"/>
                <a:cs typeface="Arial" panose="020B0604020202020204" pitchFamily="34" charset="0"/>
              </a:rPr>
              <a:t>Unique Distinctive </a:t>
            </a:r>
            <a:r>
              <a:rPr lang="en-US" sz="2400" dirty="0" smtClean="0">
                <a:solidFill>
                  <a:srgbClr val="5F574F"/>
                </a:solidFill>
                <a:latin typeface="Arial" panose="020B0604020202020204" pitchFamily="34" charset="0"/>
                <a:cs typeface="Arial" panose="020B0604020202020204" pitchFamily="34" charset="0"/>
              </a:rPr>
              <a:t>Character</a:t>
            </a:r>
          </a:p>
          <a:p>
            <a:pPr marL="342900" indent="-3429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Well </a:t>
            </a:r>
            <a:r>
              <a:rPr lang="en-US" sz="2400" b="1" i="1" dirty="0" smtClean="0">
                <a:solidFill>
                  <a:srgbClr val="C33B32"/>
                </a:solidFill>
                <a:latin typeface="Arial" panose="020B0604020202020204" pitchFamily="34" charset="0"/>
                <a:cs typeface="Arial" panose="020B0604020202020204" pitchFamily="34" charset="0"/>
              </a:rPr>
              <a:t>Articulated</a:t>
            </a:r>
            <a:r>
              <a:rPr lang="en-US" sz="2400" dirty="0" smtClean="0">
                <a:solidFill>
                  <a:srgbClr val="5F574F"/>
                </a:solidFill>
                <a:latin typeface="Arial" panose="020B0604020202020204" pitchFamily="34" charset="0"/>
                <a:cs typeface="Arial" panose="020B0604020202020204" pitchFamily="34" charset="0"/>
              </a:rPr>
              <a:t> Forms – Pedestrian Quality</a:t>
            </a:r>
          </a:p>
          <a:p>
            <a:pPr marL="342900" indent="-342900">
              <a:buClr>
                <a:srgbClr val="10416A"/>
              </a:buClr>
              <a:buFont typeface="Wingdings" panose="05000000000000000000" pitchFamily="2" charset="2"/>
              <a:buChar char="§"/>
            </a:pPr>
            <a:r>
              <a:rPr lang="en-US" sz="2400" b="1" i="1" dirty="0" smtClean="0">
                <a:solidFill>
                  <a:srgbClr val="C33B32"/>
                </a:solidFill>
                <a:latin typeface="Arial" panose="020B0604020202020204" pitchFamily="34" charset="0"/>
                <a:cs typeface="Arial" panose="020B0604020202020204" pitchFamily="34" charset="0"/>
              </a:rPr>
              <a:t>Four Sided </a:t>
            </a:r>
            <a:r>
              <a:rPr lang="en-US" sz="2400" dirty="0" smtClean="0">
                <a:solidFill>
                  <a:srgbClr val="5F574F"/>
                </a:solidFill>
                <a:latin typeface="Arial" panose="020B0604020202020204" pitchFamily="34" charset="0"/>
                <a:cs typeface="Arial" panose="020B0604020202020204" pitchFamily="34" charset="0"/>
              </a:rPr>
              <a:t>Architecture</a:t>
            </a:r>
          </a:p>
          <a:p>
            <a:pPr marL="342900" indent="-342900">
              <a:buClr>
                <a:srgbClr val="10416A"/>
              </a:buClr>
              <a:buFont typeface="Wingdings" panose="05000000000000000000" pitchFamily="2" charset="2"/>
              <a:buChar char="§"/>
            </a:pPr>
            <a:endParaRPr lang="en-US" sz="2400" dirty="0">
              <a:solidFill>
                <a:srgbClr val="5F574F"/>
              </a:solidFill>
              <a:latin typeface="Arial" panose="020B0604020202020204" pitchFamily="34" charset="0"/>
              <a:cs typeface="Arial" panose="020B0604020202020204" pitchFamily="34" charset="0"/>
            </a:endParaRPr>
          </a:p>
        </p:txBody>
      </p:sp>
      <p:sp>
        <p:nvSpPr>
          <p:cNvPr id="7" name="TextBox 6"/>
          <p:cNvSpPr txBox="1"/>
          <p:nvPr/>
        </p:nvSpPr>
        <p:spPr>
          <a:xfrm>
            <a:off x="7698137" y="6416693"/>
            <a:ext cx="4331063" cy="369332"/>
          </a:xfrm>
          <a:prstGeom prst="rect">
            <a:avLst/>
          </a:prstGeom>
          <a:noFill/>
        </p:spPr>
        <p:txBody>
          <a:bodyPr wrap="square" rtlCol="0">
            <a:spAutoFit/>
          </a:bodyPr>
          <a:lstStyle/>
          <a:p>
            <a:pPr algn="r"/>
            <a:r>
              <a:rPr lang="en-US" dirty="0" smtClean="0">
                <a:latin typeface="Arial" panose="020B0604020202020204" pitchFamily="34" charset="0"/>
                <a:cs typeface="Arial" panose="020B0604020202020204" pitchFamily="34" charset="0"/>
              </a:rPr>
              <a:t>www.losgatosnorth40.com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569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542" t="19125" r="57727" b="44266"/>
          <a:stretch/>
        </p:blipFill>
        <p:spPr>
          <a:xfrm>
            <a:off x="3615267" y="872064"/>
            <a:ext cx="8507375" cy="5978689"/>
          </a:xfrm>
          <a:prstGeom prst="rect">
            <a:avLst/>
          </a:prstGeom>
        </p:spPr>
      </p:pic>
      <p:sp>
        <p:nvSpPr>
          <p:cNvPr id="3" name="Title 2"/>
          <p:cNvSpPr>
            <a:spLocks noGrp="1"/>
          </p:cNvSpPr>
          <p:nvPr>
            <p:ph type="title"/>
          </p:nvPr>
        </p:nvSpPr>
        <p:spPr>
          <a:xfrm>
            <a:off x="-1420348" y="-61108"/>
            <a:ext cx="11449590" cy="1325563"/>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North 40 – Townhome Cluster – Flat Plan</a:t>
            </a:r>
            <a:endParaRPr lang="en-US" sz="3200" b="1" dirty="0">
              <a:solidFill>
                <a:srgbClr val="10416A"/>
              </a:solidFill>
              <a:latin typeface="Arial" panose="020B0604020202020204" pitchFamily="34" charset="0"/>
              <a:cs typeface="Arial" panose="020B0604020202020204" pitchFamily="34" charset="0"/>
            </a:endParaRPr>
          </a:p>
        </p:txBody>
      </p:sp>
      <p:sp>
        <p:nvSpPr>
          <p:cNvPr id="14" name="Content Placeholder 1"/>
          <p:cNvSpPr>
            <a:spLocks noGrp="1"/>
          </p:cNvSpPr>
          <p:nvPr>
            <p:ph idx="1"/>
          </p:nvPr>
        </p:nvSpPr>
        <p:spPr>
          <a:xfrm>
            <a:off x="9588080" y="5791307"/>
            <a:ext cx="1270212" cy="625386"/>
          </a:xfrm>
        </p:spPr>
        <p:txBody>
          <a:bodyPr>
            <a:normAutofit fontScale="55000" lnSpcReduction="20000"/>
          </a:bodyPr>
          <a:lstStyle/>
          <a:p>
            <a:pPr marL="0" indent="0" algn="ctr">
              <a:buNone/>
            </a:pPr>
            <a:r>
              <a:rPr lang="en-US" dirty="0" smtClean="0">
                <a:solidFill>
                  <a:schemeClr val="bg1"/>
                </a:solidFill>
                <a:latin typeface="Arial" panose="020B0604020202020204" pitchFamily="34" charset="0"/>
                <a:cs typeface="Arial" panose="020B0604020202020204" pitchFamily="34" charset="0"/>
              </a:rPr>
              <a:t>Key senior mkt plan features</a:t>
            </a:r>
            <a:endParaRPr lang="en-US" dirty="0">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371593" y="1264454"/>
            <a:ext cx="2689488" cy="2164545"/>
            <a:chOff x="371593" y="1089655"/>
            <a:chExt cx="1503279" cy="118607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811" t="21060" r="55416" b="62424"/>
            <a:stretch/>
          </p:blipFill>
          <p:spPr>
            <a:xfrm rot="5400000">
              <a:off x="530196" y="931052"/>
              <a:ext cx="1186073" cy="1503279"/>
            </a:xfrm>
            <a:prstGeom prst="rect">
              <a:avLst/>
            </a:prstGeom>
          </p:spPr>
        </p:pic>
        <p:grpSp>
          <p:nvGrpSpPr>
            <p:cNvPr id="40" name="Group 39"/>
            <p:cNvGrpSpPr/>
            <p:nvPr/>
          </p:nvGrpSpPr>
          <p:grpSpPr>
            <a:xfrm>
              <a:off x="605065" y="1815558"/>
              <a:ext cx="329191" cy="290327"/>
              <a:chOff x="613187" y="3076687"/>
              <a:chExt cx="2630244" cy="1812901"/>
            </a:xfrm>
          </p:grpSpPr>
          <p:sp>
            <p:nvSpPr>
              <p:cNvPr id="41" name="Rectangle 40"/>
              <p:cNvSpPr/>
              <p:nvPr/>
            </p:nvSpPr>
            <p:spPr>
              <a:xfrm>
                <a:off x="613187" y="4023360"/>
                <a:ext cx="2630244" cy="866228"/>
              </a:xfrm>
              <a:prstGeom prst="rect">
                <a:avLst/>
              </a:prstGeom>
              <a:solidFill>
                <a:srgbClr val="FC04D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086983" y="3076687"/>
                <a:ext cx="1156447" cy="946673"/>
              </a:xfrm>
              <a:prstGeom prst="rect">
                <a:avLst/>
              </a:prstGeom>
              <a:solidFill>
                <a:srgbClr val="FC04D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a:off x="1106257" y="1769201"/>
              <a:ext cx="229320" cy="306341"/>
            </a:xfrm>
            <a:prstGeom prst="rect">
              <a:avLst/>
            </a:prstGeom>
            <a:solidFill>
              <a:srgbClr val="FC04D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105224" y="1267276"/>
              <a:ext cx="229320" cy="306341"/>
            </a:xfrm>
            <a:prstGeom prst="rect">
              <a:avLst/>
            </a:prstGeom>
            <a:solidFill>
              <a:srgbClr val="FC04D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rot="16032762">
              <a:off x="614457" y="1219139"/>
              <a:ext cx="295651" cy="301359"/>
              <a:chOff x="613187" y="3076687"/>
              <a:chExt cx="2630244" cy="1812901"/>
            </a:xfrm>
          </p:grpSpPr>
          <p:sp>
            <p:nvSpPr>
              <p:cNvPr id="46" name="Rectangle 45"/>
              <p:cNvSpPr/>
              <p:nvPr/>
            </p:nvSpPr>
            <p:spPr>
              <a:xfrm>
                <a:off x="613187" y="4023360"/>
                <a:ext cx="2630244" cy="866228"/>
              </a:xfrm>
              <a:prstGeom prst="rect">
                <a:avLst/>
              </a:prstGeom>
              <a:solidFill>
                <a:srgbClr val="FC04D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086983" y="3076687"/>
                <a:ext cx="1156447" cy="946673"/>
              </a:xfrm>
              <a:prstGeom prst="rect">
                <a:avLst/>
              </a:prstGeom>
              <a:solidFill>
                <a:srgbClr val="FC04D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extBox 15"/>
          <p:cNvSpPr txBox="1"/>
          <p:nvPr/>
        </p:nvSpPr>
        <p:spPr>
          <a:xfrm>
            <a:off x="203200" y="6353318"/>
            <a:ext cx="4331063"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www.losgatosnorth40.com</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203200" y="3737279"/>
            <a:ext cx="3492500" cy="1938992"/>
          </a:xfrm>
          <a:prstGeom prst="rect">
            <a:avLst/>
          </a:prstGeom>
          <a:noFill/>
        </p:spPr>
        <p:txBody>
          <a:bodyPr wrap="square" rtlCol="0">
            <a:spAutoFit/>
          </a:bodyPr>
          <a:lstStyle/>
          <a:p>
            <a:pPr marL="342900" indent="-342900">
              <a:buClr>
                <a:srgbClr val="10416A"/>
              </a:buClr>
              <a:buFont typeface="Wingdings" panose="05000000000000000000" pitchFamily="2" charset="2"/>
              <a:buChar char="§"/>
            </a:pPr>
            <a:r>
              <a:rPr lang="en-US" sz="2000" b="1" i="1" dirty="0" smtClean="0">
                <a:solidFill>
                  <a:srgbClr val="C33B32"/>
                </a:solidFill>
                <a:latin typeface="Arial" panose="020B0604020202020204" pitchFamily="34" charset="0"/>
                <a:cs typeface="Arial" panose="020B0604020202020204" pitchFamily="34" charset="0"/>
              </a:rPr>
              <a:t>Unique Distinctive </a:t>
            </a:r>
            <a:r>
              <a:rPr lang="en-US" sz="2000" dirty="0" smtClean="0">
                <a:solidFill>
                  <a:srgbClr val="5F574F"/>
                </a:solidFill>
                <a:latin typeface="Arial" panose="020B0604020202020204" pitchFamily="34" charset="0"/>
                <a:cs typeface="Arial" panose="020B0604020202020204" pitchFamily="34" charset="0"/>
              </a:rPr>
              <a:t>Character</a:t>
            </a:r>
          </a:p>
          <a:p>
            <a:pPr marL="342900" indent="-342900">
              <a:buClr>
                <a:srgbClr val="10416A"/>
              </a:buClr>
              <a:buFont typeface="Wingdings" panose="05000000000000000000" pitchFamily="2" charset="2"/>
              <a:buChar char="§"/>
            </a:pPr>
            <a:r>
              <a:rPr lang="en-US" sz="2000" dirty="0" smtClean="0">
                <a:solidFill>
                  <a:srgbClr val="5F574F"/>
                </a:solidFill>
                <a:latin typeface="Arial" panose="020B0604020202020204" pitchFamily="34" charset="0"/>
                <a:cs typeface="Arial" panose="020B0604020202020204" pitchFamily="34" charset="0"/>
              </a:rPr>
              <a:t>Well </a:t>
            </a:r>
            <a:r>
              <a:rPr lang="en-US" sz="2000" b="1" i="1" dirty="0" smtClean="0">
                <a:solidFill>
                  <a:srgbClr val="C33B32"/>
                </a:solidFill>
                <a:latin typeface="Arial" panose="020B0604020202020204" pitchFamily="34" charset="0"/>
                <a:cs typeface="Arial" panose="020B0604020202020204" pitchFamily="34" charset="0"/>
              </a:rPr>
              <a:t>Articulated</a:t>
            </a:r>
            <a:r>
              <a:rPr lang="en-US" sz="2000" dirty="0" smtClean="0">
                <a:solidFill>
                  <a:srgbClr val="5F574F"/>
                </a:solidFill>
                <a:latin typeface="Arial" panose="020B0604020202020204" pitchFamily="34" charset="0"/>
                <a:cs typeface="Arial" panose="020B0604020202020204" pitchFamily="34" charset="0"/>
              </a:rPr>
              <a:t> Forms – Pedestrian Quality</a:t>
            </a:r>
          </a:p>
          <a:p>
            <a:pPr marL="342900" indent="-342900">
              <a:buClr>
                <a:srgbClr val="10416A"/>
              </a:buClr>
              <a:buFont typeface="Wingdings" panose="05000000000000000000" pitchFamily="2" charset="2"/>
              <a:buChar char="§"/>
            </a:pPr>
            <a:r>
              <a:rPr lang="en-US" sz="2000" b="1" i="1" dirty="0" smtClean="0">
                <a:solidFill>
                  <a:srgbClr val="C33B32"/>
                </a:solidFill>
                <a:latin typeface="Arial" panose="020B0604020202020204" pitchFamily="34" charset="0"/>
                <a:cs typeface="Arial" panose="020B0604020202020204" pitchFamily="34" charset="0"/>
              </a:rPr>
              <a:t>Four Sided </a:t>
            </a:r>
            <a:r>
              <a:rPr lang="en-US" sz="2000" dirty="0" smtClean="0">
                <a:solidFill>
                  <a:srgbClr val="5F574F"/>
                </a:solidFill>
                <a:latin typeface="Arial" panose="020B0604020202020204" pitchFamily="34" charset="0"/>
                <a:cs typeface="Arial" panose="020B0604020202020204" pitchFamily="34" charset="0"/>
              </a:rPr>
              <a:t>Architecture</a:t>
            </a:r>
          </a:p>
          <a:p>
            <a:pPr marL="342900" indent="-342900">
              <a:buClr>
                <a:srgbClr val="10416A"/>
              </a:buClr>
              <a:buFont typeface="Wingdings" panose="05000000000000000000" pitchFamily="2" charset="2"/>
              <a:buChar char="§"/>
            </a:pPr>
            <a:endParaRPr lang="en-US" sz="2000" dirty="0">
              <a:solidFill>
                <a:srgbClr val="5F574F"/>
              </a:solidFill>
              <a:latin typeface="Arial" panose="020B0604020202020204" pitchFamily="34" charset="0"/>
              <a:cs typeface="Arial" panose="020B0604020202020204" pitchFamily="34" charset="0"/>
            </a:endParaRPr>
          </a:p>
        </p:txBody>
      </p:sp>
      <p:sp>
        <p:nvSpPr>
          <p:cNvPr id="18" name="5-Point Star 17"/>
          <p:cNvSpPr/>
          <p:nvPr/>
        </p:nvSpPr>
        <p:spPr>
          <a:xfrm>
            <a:off x="11374185" y="2504604"/>
            <a:ext cx="283048" cy="429040"/>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667305" y="5492975"/>
            <a:ext cx="283047" cy="366592"/>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7868954" y="2682582"/>
            <a:ext cx="277572" cy="366592"/>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9659533" y="6147996"/>
            <a:ext cx="256909" cy="182179"/>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8381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9184" y="-75946"/>
            <a:ext cx="11449590" cy="1325563"/>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North 40 – Unique Interiors</a:t>
            </a:r>
            <a:endParaRPr lang="en-US" sz="3200" b="1" dirty="0">
              <a:solidFill>
                <a:srgbClr val="10416A"/>
              </a:solidFill>
              <a:latin typeface="Arial" panose="020B0604020202020204" pitchFamily="34" charset="0"/>
              <a:cs typeface="Arial" panose="020B0604020202020204" pitchFamily="34" charset="0"/>
            </a:endParaRPr>
          </a:p>
        </p:txBody>
      </p:sp>
      <p:sp>
        <p:nvSpPr>
          <p:cNvPr id="14" name="Content Placeholder 1"/>
          <p:cNvSpPr>
            <a:spLocks noGrp="1"/>
          </p:cNvSpPr>
          <p:nvPr>
            <p:ph idx="1"/>
          </p:nvPr>
        </p:nvSpPr>
        <p:spPr>
          <a:xfrm>
            <a:off x="9588080" y="5791307"/>
            <a:ext cx="1270212" cy="625386"/>
          </a:xfrm>
        </p:spPr>
        <p:txBody>
          <a:bodyPr>
            <a:normAutofit fontScale="55000" lnSpcReduction="20000"/>
          </a:bodyPr>
          <a:lstStyle/>
          <a:p>
            <a:pPr marL="0" indent="0" algn="ctr">
              <a:buNone/>
            </a:pPr>
            <a:r>
              <a:rPr lang="en-US" dirty="0" smtClean="0">
                <a:solidFill>
                  <a:schemeClr val="bg1"/>
                </a:solidFill>
                <a:latin typeface="Arial" panose="020B0604020202020204" pitchFamily="34" charset="0"/>
                <a:cs typeface="Arial" panose="020B0604020202020204" pitchFamily="34" charset="0"/>
              </a:rPr>
              <a:t>Key senior mkt plan features</a:t>
            </a:r>
            <a:endParaRPr lang="en-US" dirty="0">
              <a:solidFill>
                <a:schemeClr val="bg1"/>
              </a:solidFill>
              <a:latin typeface="Arial" panose="020B0604020202020204" pitchFamily="34" charset="0"/>
              <a:cs typeface="Arial" panose="020B0604020202020204" pitchFamily="34" charset="0"/>
            </a:endParaRPr>
          </a:p>
        </p:txBody>
      </p:sp>
      <p:sp>
        <p:nvSpPr>
          <p:cNvPr id="15" name="Content Placeholder 1"/>
          <p:cNvSpPr>
            <a:spLocks noGrp="1"/>
          </p:cNvSpPr>
          <p:nvPr>
            <p:ph idx="1"/>
          </p:nvPr>
        </p:nvSpPr>
        <p:spPr>
          <a:xfrm>
            <a:off x="8260235" y="4889588"/>
            <a:ext cx="2598057" cy="1527105"/>
          </a:xfrm>
        </p:spPr>
        <p:txBody>
          <a:bodyPr>
            <a:normAutofit/>
          </a:bodyPr>
          <a:lstStyle/>
          <a:p>
            <a:pPr marL="0" indent="0" algn="ctr">
              <a:buNone/>
            </a:pPr>
            <a:r>
              <a:rPr lang="en-US" dirty="0" smtClean="0">
                <a:solidFill>
                  <a:schemeClr val="bg1"/>
                </a:solidFill>
                <a:latin typeface="Arial" panose="020B0604020202020204" pitchFamily="34" charset="0"/>
                <a:cs typeface="Arial" panose="020B0604020202020204" pitchFamily="34" charset="0"/>
              </a:rPr>
              <a:t>Key senior mkt plan features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580" t="14105" r="46011" b="22642"/>
          <a:stretch/>
        </p:blipFill>
        <p:spPr>
          <a:xfrm>
            <a:off x="0" y="1262063"/>
            <a:ext cx="7003099" cy="4529244"/>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648" t="-443" r="9136" b="8797"/>
          <a:stretch/>
        </p:blipFill>
        <p:spPr>
          <a:xfrm>
            <a:off x="7118084" y="1262064"/>
            <a:ext cx="5073915" cy="3719864"/>
          </a:xfrm>
          <a:prstGeom prst="rect">
            <a:avLst/>
          </a:prstGeom>
          <a:effectLst>
            <a:outerShdw blurRad="50800" dist="38100" dir="5400000" algn="t" rotWithShape="0">
              <a:prstClr val="black">
                <a:alpha val="40000"/>
              </a:prstClr>
            </a:outerShdw>
          </a:effectLst>
        </p:spPr>
      </p:pic>
      <p:sp>
        <p:nvSpPr>
          <p:cNvPr id="11" name="TextBox 10"/>
          <p:cNvSpPr txBox="1"/>
          <p:nvPr/>
        </p:nvSpPr>
        <p:spPr>
          <a:xfrm>
            <a:off x="-1285452" y="6416693"/>
            <a:ext cx="4331063" cy="369332"/>
          </a:xfrm>
          <a:prstGeom prst="rect">
            <a:avLst/>
          </a:prstGeom>
          <a:noFill/>
        </p:spPr>
        <p:txBody>
          <a:bodyPr wrap="square" rtlCol="0">
            <a:spAutoFit/>
          </a:bodyPr>
          <a:lstStyle/>
          <a:p>
            <a:pPr algn="r"/>
            <a:r>
              <a:rPr lang="en-US" dirty="0" smtClean="0">
                <a:latin typeface="Arial" panose="020B0604020202020204" pitchFamily="34" charset="0"/>
                <a:cs typeface="Arial" panose="020B0604020202020204" pitchFamily="34" charset="0"/>
              </a:rPr>
              <a:t>www.losgatosnorth40.com</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7687537" y="5388584"/>
            <a:ext cx="4433288" cy="1015663"/>
          </a:xfrm>
          <a:prstGeom prst="rect">
            <a:avLst/>
          </a:prstGeom>
          <a:noFill/>
        </p:spPr>
        <p:txBody>
          <a:bodyPr wrap="square" rtlCol="0">
            <a:spAutoFit/>
          </a:bodyPr>
          <a:lstStyle/>
          <a:p>
            <a:pPr>
              <a:buClr>
                <a:srgbClr val="10416A"/>
              </a:buClr>
            </a:pPr>
            <a:r>
              <a:rPr lang="en-US" sz="2000" b="1" dirty="0" smtClean="0">
                <a:solidFill>
                  <a:srgbClr val="C33B32"/>
                </a:solidFill>
                <a:latin typeface="Arial" panose="020B0604020202020204" pitchFamily="34" charset="0"/>
                <a:cs typeface="Arial" panose="020B0604020202020204" pitchFamily="34" charset="0"/>
              </a:rPr>
              <a:t>Elegant, </a:t>
            </a:r>
            <a:r>
              <a:rPr lang="en-US" sz="2000" b="1" dirty="0" smtClean="0">
                <a:latin typeface="Arial" panose="020B0604020202020204" pitchFamily="34" charset="0"/>
                <a:cs typeface="Arial" panose="020B0604020202020204" pitchFamily="34" charset="0"/>
              </a:rPr>
              <a:t>Light, Airy and Energetic</a:t>
            </a:r>
          </a:p>
          <a:p>
            <a:pPr>
              <a:buClr>
                <a:srgbClr val="10416A"/>
              </a:buClr>
            </a:pPr>
            <a:r>
              <a:rPr lang="en-US" sz="2000" b="1" dirty="0" smtClean="0">
                <a:solidFill>
                  <a:srgbClr val="C33B32"/>
                </a:solidFill>
                <a:latin typeface="Arial" panose="020B0604020202020204" pitchFamily="34" charset="0"/>
                <a:cs typeface="Arial" panose="020B0604020202020204" pitchFamily="34" charset="0"/>
              </a:rPr>
              <a:t>Contemporary </a:t>
            </a:r>
            <a:r>
              <a:rPr lang="en-US" sz="2000" b="1" dirty="0" smtClean="0">
                <a:latin typeface="Arial" panose="020B0604020202020204" pitchFamily="34" charset="0"/>
                <a:cs typeface="Arial" panose="020B0604020202020204" pitchFamily="34" charset="0"/>
              </a:rPr>
              <a:t>Interiors</a:t>
            </a:r>
            <a:endParaRPr lang="en-US" sz="2000" dirty="0" smtClean="0">
              <a:latin typeface="Arial" panose="020B0604020202020204" pitchFamily="34" charset="0"/>
              <a:cs typeface="Arial" panose="020B0604020202020204" pitchFamily="34" charset="0"/>
            </a:endParaRPr>
          </a:p>
          <a:p>
            <a:pPr marL="342900" indent="-342900">
              <a:buClr>
                <a:srgbClr val="10416A"/>
              </a:buClr>
              <a:buFont typeface="Wingdings" panose="05000000000000000000" pitchFamily="2" charset="2"/>
              <a:buChar char="§"/>
            </a:pPr>
            <a:endParaRPr lang="en-US" sz="2000" dirty="0">
              <a:solidFill>
                <a:srgbClr val="5F57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95007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2186003" y="323024"/>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Enclaves With No Label</a:t>
            </a:r>
            <a:endParaRPr lang="en-US" sz="3200" dirty="0">
              <a:solidFill>
                <a:srgbClr val="10416A"/>
              </a:solidFill>
              <a:latin typeface="Arial" panose="020B0604020202020204" pitchFamily="34" charset="0"/>
              <a:cs typeface="Arial" panose="020B0604020202020204" pitchFamily="34" charset="0"/>
            </a:endParaRPr>
          </a:p>
        </p:txBody>
      </p:sp>
      <p:sp>
        <p:nvSpPr>
          <p:cNvPr id="3" name="Hexagon 2"/>
          <p:cNvSpPr/>
          <p:nvPr/>
        </p:nvSpPr>
        <p:spPr>
          <a:xfrm>
            <a:off x="3041304" y="383319"/>
            <a:ext cx="530352" cy="457200"/>
          </a:xfrm>
          <a:prstGeom prst="hexagon">
            <a:avLst/>
          </a:prstGeom>
          <a:solidFill>
            <a:srgbClr val="006DD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a:t>
            </a:r>
          </a:p>
        </p:txBody>
      </p:sp>
      <p:sp>
        <p:nvSpPr>
          <p:cNvPr id="4" name="TextBox 3"/>
          <p:cNvSpPr txBox="1"/>
          <p:nvPr/>
        </p:nvSpPr>
        <p:spPr bwMode="auto">
          <a:xfrm>
            <a:off x="1387256" y="1418444"/>
            <a:ext cx="5216744"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Aft>
                <a:spcPct val="0"/>
              </a:spcAft>
            </a:pPr>
            <a:r>
              <a:rPr lang="en-US" sz="2000" b="1" dirty="0">
                <a:solidFill>
                  <a:srgbClr val="C33B32"/>
                </a:solidFill>
                <a:latin typeface="Arial" panose="020B0604020202020204" pitchFamily="34" charset="0"/>
                <a:cs typeface="Arial" panose="020B0604020202020204" pitchFamily="34" charset="0"/>
              </a:rPr>
              <a:t>Warwick Grove, Warwick, NY</a:t>
            </a:r>
          </a:p>
          <a:p>
            <a:pPr>
              <a:spcAft>
                <a:spcPct val="0"/>
              </a:spcAft>
            </a:pPr>
            <a:r>
              <a:rPr lang="en-US" sz="2000" b="1" i="1" dirty="0">
                <a:solidFill>
                  <a:srgbClr val="C33B32"/>
                </a:solidFill>
                <a:latin typeface="Arial" panose="020B0604020202020204" pitchFamily="34" charset="0"/>
                <a:cs typeface="Arial" panose="020B0604020202020204" pitchFamily="34" charset="0"/>
              </a:rPr>
              <a:t>This 240 unit mixed-use traditional neighborhood </a:t>
            </a:r>
            <a:r>
              <a:rPr lang="en-US" sz="2000" dirty="0">
                <a:latin typeface="Arial" panose="020B0604020202020204" pitchFamily="34" charset="0"/>
                <a:cs typeface="Arial" panose="020B0604020202020204" pitchFamily="34" charset="0"/>
              </a:rPr>
              <a:t>with an award-winning housing design, recalls the past while providing amenities of modern living.</a:t>
            </a:r>
          </a:p>
          <a:p>
            <a:pPr>
              <a:spcAft>
                <a:spcPct val="0"/>
              </a:spcAft>
            </a:pPr>
            <a:r>
              <a:rPr lang="en-US" sz="1400" b="1" i="1" dirty="0">
                <a:latin typeface="Arial" panose="020B0604020202020204" pitchFamily="34" charset="0"/>
                <a:cs typeface="Arial" panose="020B0604020202020204" pitchFamily="34" charset="0"/>
              </a:rPr>
              <a:t>www.warwick-grove.com</a:t>
            </a:r>
          </a:p>
          <a:p>
            <a:pPr>
              <a:spcAft>
                <a:spcPct val="0"/>
              </a:spcAft>
            </a:pPr>
            <a:endParaRPr lang="en-US" sz="1600" b="1" dirty="0">
              <a:solidFill>
                <a:schemeClr val="accent6">
                  <a:lumMod val="50000"/>
                </a:schemeClr>
              </a:solidFill>
              <a:latin typeface="Arial" panose="020B0604020202020204" pitchFamily="34" charset="0"/>
              <a:cs typeface="Arial" panose="020B0604020202020204" pitchFamily="34" charset="0"/>
            </a:endParaRPr>
          </a:p>
          <a:p>
            <a:pPr>
              <a:spcAft>
                <a:spcPct val="0"/>
              </a:spcAft>
            </a:pPr>
            <a:r>
              <a:rPr lang="en-US" sz="2000" b="1" dirty="0">
                <a:solidFill>
                  <a:srgbClr val="C33B32"/>
                </a:solidFill>
                <a:latin typeface="Arial" panose="020B0604020202020204" pitchFamily="34" charset="0"/>
                <a:cs typeface="Arial" panose="020B0604020202020204" pitchFamily="34" charset="0"/>
              </a:rPr>
              <a:t>Cottages on Greene, East Greenwich, RI</a:t>
            </a:r>
          </a:p>
          <a:p>
            <a:pPr>
              <a:spcAft>
                <a:spcPct val="0"/>
              </a:spcAft>
            </a:pPr>
            <a:r>
              <a:rPr lang="en-US" sz="2000" b="1" i="1" dirty="0">
                <a:solidFill>
                  <a:srgbClr val="C33B32"/>
                </a:solidFill>
                <a:latin typeface="Arial" panose="020B0604020202020204" pitchFamily="34" charset="0"/>
                <a:cs typeface="Arial" panose="020B0604020202020204" pitchFamily="34" charset="0"/>
              </a:rPr>
              <a:t>Fifteen units of mixed-income condominiums </a:t>
            </a:r>
            <a:r>
              <a:rPr lang="en-US" sz="2000" dirty="0">
                <a:latin typeface="Arial" panose="020B0604020202020204" pitchFamily="34" charset="0"/>
                <a:cs typeface="Arial" panose="020B0604020202020204" pitchFamily="34" charset="0"/>
              </a:rPr>
              <a:t>organized into a compact cottage court development. </a:t>
            </a:r>
          </a:p>
          <a:p>
            <a:pPr>
              <a:spcAft>
                <a:spcPct val="0"/>
              </a:spcAft>
            </a:pPr>
            <a:r>
              <a:rPr lang="en-US" sz="1400" b="1" i="1" dirty="0">
                <a:latin typeface="Arial" panose="020B0604020202020204" pitchFamily="34" charset="0"/>
                <a:cs typeface="Arial" panose="020B0604020202020204" pitchFamily="34" charset="0"/>
              </a:rPr>
              <a:t>www.unionstudioarch.com</a:t>
            </a:r>
          </a:p>
          <a:p>
            <a:pPr>
              <a:spcAft>
                <a:spcPct val="0"/>
              </a:spcAft>
            </a:pPr>
            <a:endParaRPr lang="en-US" sz="1600" b="1" dirty="0">
              <a:latin typeface="Arial" panose="020B0604020202020204" pitchFamily="34" charset="0"/>
              <a:cs typeface="Arial" panose="020B0604020202020204" pitchFamily="34" charset="0"/>
            </a:endParaRPr>
          </a:p>
          <a:p>
            <a:pPr>
              <a:spcAft>
                <a:spcPct val="0"/>
              </a:spcAft>
            </a:pPr>
            <a:r>
              <a:rPr lang="en-US" sz="2000" b="1" dirty="0">
                <a:solidFill>
                  <a:srgbClr val="C33B32"/>
                </a:solidFill>
                <a:latin typeface="Arial" panose="020B0604020202020204" pitchFamily="34" charset="0"/>
                <a:cs typeface="Arial" panose="020B0604020202020204" pitchFamily="34" charset="0"/>
              </a:rPr>
              <a:t>Concord </a:t>
            </a:r>
            <a:r>
              <a:rPr lang="en-US" sz="2000" b="1" dirty="0" err="1">
                <a:solidFill>
                  <a:srgbClr val="C33B32"/>
                </a:solidFill>
                <a:latin typeface="Arial" panose="020B0604020202020204" pitchFamily="34" charset="0"/>
                <a:cs typeface="Arial" panose="020B0604020202020204" pitchFamily="34" charset="0"/>
              </a:rPr>
              <a:t>Riverwalk</a:t>
            </a:r>
            <a:r>
              <a:rPr lang="en-US" sz="2000" b="1" dirty="0">
                <a:solidFill>
                  <a:srgbClr val="C33B32"/>
                </a:solidFill>
                <a:latin typeface="Arial" panose="020B0604020202020204" pitchFamily="34" charset="0"/>
                <a:cs typeface="Arial" panose="020B0604020202020204" pitchFamily="34" charset="0"/>
              </a:rPr>
              <a:t>, Concord, MA</a:t>
            </a:r>
          </a:p>
          <a:p>
            <a:pPr>
              <a:spcAft>
                <a:spcPct val="0"/>
              </a:spcAft>
            </a:pPr>
            <a:r>
              <a:rPr lang="en-US" sz="2000" b="1" i="1" dirty="0">
                <a:solidFill>
                  <a:srgbClr val="C33B32"/>
                </a:solidFill>
                <a:latin typeface="Arial" panose="020B0604020202020204" pitchFamily="34" charset="0"/>
                <a:cs typeface="Arial" panose="020B0604020202020204" pitchFamily="34" charset="0"/>
              </a:rPr>
              <a:t>A compact “pocket neighborhood” of 13 Net Zero possible homes.  </a:t>
            </a:r>
          </a:p>
          <a:p>
            <a:pPr>
              <a:spcAft>
                <a:spcPct val="0"/>
              </a:spcAft>
            </a:pPr>
            <a:r>
              <a:rPr lang="en-US" sz="1400" b="1" i="1" dirty="0">
                <a:latin typeface="Arial" panose="020B0604020202020204" pitchFamily="34" charset="0"/>
                <a:cs typeface="Arial" panose="020B0604020202020204" pitchFamily="34" charset="0"/>
              </a:rPr>
              <a:t>www.concordriverwalk.com</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01671" y="4939314"/>
            <a:ext cx="3150505" cy="1687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unionstudioarch.com/wp-content/uploads/2015/02/25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15695" y="1280092"/>
            <a:ext cx="3136480" cy="16802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unionstudioarch.com/wp-content/uploads/2015/02/35.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15696" y="3105925"/>
            <a:ext cx="3136480" cy="168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65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14" y="88900"/>
            <a:ext cx="11274010" cy="1188660"/>
          </a:xfrm>
        </p:spPr>
        <p:txBody>
          <a:bodyPr>
            <a:normAutofit/>
          </a:bodyPr>
          <a:lstStyle/>
          <a:p>
            <a:r>
              <a:rPr lang="en-US" sz="3200" b="1" dirty="0" smtClean="0">
                <a:solidFill>
                  <a:srgbClr val="10416A"/>
                </a:solidFill>
                <a:latin typeface="Arial" panose="020B0604020202020204" pitchFamily="34" charset="0"/>
                <a:cs typeface="Arial" panose="020B0604020202020204" pitchFamily="34" charset="0"/>
              </a:rPr>
              <a:t>NOT THE SAME 55+ </a:t>
            </a:r>
            <a:r>
              <a:rPr lang="en-US" sz="3200" dirty="0" smtClean="0">
                <a:solidFill>
                  <a:srgbClr val="10416A"/>
                </a:solidFill>
                <a:latin typeface="Arial" panose="020B0604020202020204" pitchFamily="34" charset="0"/>
                <a:cs typeface="Arial" panose="020B0604020202020204" pitchFamily="34" charset="0"/>
              </a:rPr>
              <a:t>Active, Eclectic, </a:t>
            </a:r>
            <a:r>
              <a:rPr lang="en-US" sz="3200" dirty="0">
                <a:solidFill>
                  <a:srgbClr val="10416A"/>
                </a:solidFill>
                <a:latin typeface="Arial" panose="020B0604020202020204" pitchFamily="34" charset="0"/>
                <a:cs typeface="Arial" panose="020B0604020202020204" pitchFamily="34" charset="0"/>
              </a:rPr>
              <a:t>F</a:t>
            </a:r>
            <a:r>
              <a:rPr lang="en-US" sz="3200" dirty="0" smtClean="0">
                <a:solidFill>
                  <a:srgbClr val="10416A"/>
                </a:solidFill>
                <a:latin typeface="Arial" panose="020B0604020202020204" pitchFamily="34" charset="0"/>
                <a:cs typeface="Arial" panose="020B0604020202020204" pitchFamily="34" charset="0"/>
              </a:rPr>
              <a:t>amily</a:t>
            </a:r>
            <a:endParaRPr lang="en-US" sz="3200" dirty="0">
              <a:solidFill>
                <a:srgbClr val="10416A"/>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99" t="16023" r="487" b="-15438"/>
          <a:stretch/>
        </p:blipFill>
        <p:spPr bwMode="auto">
          <a:xfrm>
            <a:off x="356015" y="1225701"/>
            <a:ext cx="3824858" cy="234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s://www.pinehills.com/images/made/images/uploads/photo-gallery/VG_Beauty_Shot_Horizontal_1000_667.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091"/>
          <a:stretch/>
        </p:blipFill>
        <p:spPr bwMode="auto">
          <a:xfrm>
            <a:off x="4330748" y="1229467"/>
            <a:ext cx="3579306" cy="23374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DesignData2\Builders\BROOKFIELD RESIDENTIAL\PLAN 521\Presentation\POWER POINT\ww.JPG"/>
          <p:cNvPicPr>
            <a:picLocks noChangeAspect="1" noChangeArrowheads="1"/>
          </p:cNvPicPr>
          <p:nvPr/>
        </p:nvPicPr>
        <p:blipFill rotWithShape="1">
          <a:blip r:embed="rId4">
            <a:extLst>
              <a:ext uri="{28A0092B-C50C-407E-A947-70E740481C1C}">
                <a14:useLocalDpi xmlns:a14="http://schemas.microsoft.com/office/drawing/2010/main"/>
              </a:ext>
            </a:extLst>
          </a:blip>
          <a:srcRect t="17317" b="9003"/>
          <a:stretch/>
        </p:blipFill>
        <p:spPr bwMode="auto">
          <a:xfrm>
            <a:off x="8059929" y="1219772"/>
            <a:ext cx="3813610" cy="23471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l="19627" t="47946" r="19926" b="21942"/>
          <a:stretch/>
        </p:blipFill>
        <p:spPr>
          <a:xfrm>
            <a:off x="356015" y="3729322"/>
            <a:ext cx="7554039" cy="2910293"/>
          </a:xfrm>
          <a:prstGeom prst="rect">
            <a:avLst/>
          </a:prstGeom>
        </p:spPr>
      </p:pic>
      <p:grpSp>
        <p:nvGrpSpPr>
          <p:cNvPr id="3" name="Group 2"/>
          <p:cNvGrpSpPr/>
          <p:nvPr/>
        </p:nvGrpSpPr>
        <p:grpSpPr>
          <a:xfrm>
            <a:off x="8059928" y="3729322"/>
            <a:ext cx="3827272" cy="2913405"/>
            <a:chOff x="7622576" y="3894716"/>
            <a:chExt cx="3609997" cy="2748011"/>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l="10075" r="27741"/>
            <a:stretch/>
          </p:blipFill>
          <p:spPr>
            <a:xfrm>
              <a:off x="7622576" y="3894716"/>
              <a:ext cx="3609997" cy="2748011"/>
            </a:xfrm>
            <a:prstGeom prst="rect">
              <a:avLst/>
            </a:prstGeom>
            <a:solidFill>
              <a:schemeClr val="accent1"/>
            </a:solidFill>
          </p:spPr>
        </p:pic>
        <p:sp>
          <p:nvSpPr>
            <p:cNvPr id="10" name="5-Point Star 9"/>
            <p:cNvSpPr/>
            <p:nvPr/>
          </p:nvSpPr>
          <p:spPr>
            <a:xfrm>
              <a:off x="10142001" y="3984200"/>
              <a:ext cx="288534" cy="242812"/>
            </a:xfrm>
            <a:prstGeom prst="star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56014" y="6273453"/>
            <a:ext cx="7554039"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MPC With Clubhouse and Amenities</a:t>
            </a:r>
            <a:endParaRPr lang="en-US"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8059927" y="6273453"/>
            <a:ext cx="3827273"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Urban Alternatives</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330748" y="3202321"/>
            <a:ext cx="3579305"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MPC With a Twist</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059927" y="3202115"/>
            <a:ext cx="3827273"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Enclaves With No Label</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356014" y="3176921"/>
            <a:ext cx="3824859"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Second Home Market</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8183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50046" y="533400"/>
            <a:ext cx="4100803" cy="584775"/>
          </a:xfrm>
          <a:prstGeom prst="rect">
            <a:avLst/>
          </a:prstGeom>
          <a:noFill/>
        </p:spPr>
        <p:txBody>
          <a:bodyPr wrap="none" rtlCol="0">
            <a:spAutoFit/>
          </a:bodyPr>
          <a:lstStyle/>
          <a:p>
            <a:r>
              <a:rPr lang="en-US" sz="3200" b="1" dirty="0" smtClean="0">
                <a:solidFill>
                  <a:srgbClr val="10416A"/>
                </a:solidFill>
                <a:latin typeface="Arial" panose="020B0604020202020204" pitchFamily="34" charset="0"/>
                <a:cs typeface="Arial" panose="020B0604020202020204" pitchFamily="34" charset="0"/>
              </a:rPr>
              <a:t>Modern Hill Country</a:t>
            </a:r>
            <a:endParaRPr lang="en-US" sz="3200" b="1" dirty="0">
              <a:solidFill>
                <a:srgbClr val="10416A"/>
              </a:solidFill>
              <a:latin typeface="Arial" panose="020B0604020202020204" pitchFamily="34" charset="0"/>
              <a:cs typeface="Arial" panose="020B0604020202020204" pitchFamily="34" charset="0"/>
            </a:endParaRPr>
          </a:p>
        </p:txBody>
      </p:sp>
      <p:pic>
        <p:nvPicPr>
          <p:cNvPr id="11267" name="Picture 3" descr="T:\DesignData2\Builders\BROOKFIELD RESIDENTIAL\PLAN 521\Presentation\POWER POINT\dj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1000" y="381000"/>
            <a:ext cx="3657599" cy="4582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 y="1371600"/>
            <a:ext cx="6886496" cy="4590997"/>
          </a:xfrm>
          <a:prstGeom prst="rect">
            <a:avLst/>
          </a:prstGeom>
          <a:effectLst>
            <a:outerShdw blurRad="50800" dist="38100" dir="2700000" algn="tl" rotWithShape="0">
              <a:prstClr val="black">
                <a:alpha val="40000"/>
              </a:prstClr>
            </a:outerShdw>
          </a:effectLst>
        </p:spPr>
      </p:pic>
      <p:pic>
        <p:nvPicPr>
          <p:cNvPr id="11270" name="Picture 6" descr="T:\DesignData2\Builders\BROOKFIELD RESIDENTIAL\PLAN 521\Presentation\POWER POINT\WOD.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6200000">
            <a:off x="7928748" y="4263252"/>
            <a:ext cx="1844422" cy="26143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9919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T:\DesignData2\Builders\BROOKFIELD RESIDENTIAL\PLAN 521\Presentation\POWER POINT\pla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2734557" y="-990528"/>
            <a:ext cx="6702886" cy="8744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39200" y="6096001"/>
            <a:ext cx="1654620" cy="461665"/>
          </a:xfrm>
          <a:prstGeom prst="rect">
            <a:avLst/>
          </a:prstGeom>
          <a:noFill/>
        </p:spPr>
        <p:txBody>
          <a:bodyPr wrap="none" rtlCol="0">
            <a:spAutoFit/>
          </a:bodyPr>
          <a:lstStyle/>
          <a:p>
            <a:r>
              <a:rPr lang="en-US" sz="2400" dirty="0"/>
              <a:t>3,423 sq. ft.</a:t>
            </a:r>
          </a:p>
        </p:txBody>
      </p:sp>
    </p:spTree>
    <p:extLst>
      <p:ext uri="{BB962C8B-B14F-4D97-AF65-F5344CB8AC3E}">
        <p14:creationId xmlns:p14="http://schemas.microsoft.com/office/powerpoint/2010/main" val="19247737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3200" y="116526"/>
            <a:ext cx="4343400" cy="6515100"/>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0200" y="116526"/>
            <a:ext cx="4419600" cy="65138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096357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13281" b="1875"/>
          <a:stretch/>
        </p:blipFill>
        <p:spPr>
          <a:xfrm>
            <a:off x="0" y="-38100"/>
            <a:ext cx="12192000" cy="6896101"/>
          </a:xfrm>
          <a:prstGeom prst="rect">
            <a:avLst/>
          </a:prstGeom>
          <a:effectLst/>
        </p:spPr>
      </p:pic>
    </p:spTree>
    <p:extLst>
      <p:ext uri="{BB962C8B-B14F-4D97-AF65-F5344CB8AC3E}">
        <p14:creationId xmlns:p14="http://schemas.microsoft.com/office/powerpoint/2010/main" val="287460909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7969" b="7657"/>
          <a:stretch/>
        </p:blipFill>
        <p:spPr>
          <a:xfrm>
            <a:off x="0" y="-1"/>
            <a:ext cx="12192000" cy="6858001"/>
          </a:xfrm>
          <a:prstGeom prst="rect">
            <a:avLst/>
          </a:prstGeom>
          <a:effectLst/>
        </p:spPr>
      </p:pic>
    </p:spTree>
    <p:extLst>
      <p:ext uri="{BB962C8B-B14F-4D97-AF65-F5344CB8AC3E}">
        <p14:creationId xmlns:p14="http://schemas.microsoft.com/office/powerpoint/2010/main" val="378452059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07902" y="1354514"/>
            <a:ext cx="6091149" cy="4060766"/>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048" y="1354513"/>
            <a:ext cx="6091150" cy="40607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02903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2236803" y="359221"/>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Second Home Market</a:t>
            </a:r>
            <a:endParaRPr lang="en-US" sz="3200" dirty="0">
              <a:solidFill>
                <a:srgbClr val="10416A"/>
              </a:solidFill>
              <a:latin typeface="Arial" panose="020B0604020202020204" pitchFamily="34" charset="0"/>
              <a:cs typeface="Arial" panose="020B0604020202020204" pitchFamily="34" charset="0"/>
            </a:endParaRPr>
          </a:p>
        </p:txBody>
      </p:sp>
      <p:sp>
        <p:nvSpPr>
          <p:cNvPr id="3" name="Hexagon 2"/>
          <p:cNvSpPr/>
          <p:nvPr/>
        </p:nvSpPr>
        <p:spPr>
          <a:xfrm>
            <a:off x="3392055" y="423008"/>
            <a:ext cx="530352" cy="457200"/>
          </a:xfrm>
          <a:prstGeom prst="hexagon">
            <a:avLst/>
          </a:prstGeom>
          <a:solidFill>
            <a:srgbClr val="006DD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1661" y="1315794"/>
            <a:ext cx="3593044" cy="238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4900352" y="1539248"/>
            <a:ext cx="71138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Aft>
                <a:spcPct val="0"/>
              </a:spcAft>
            </a:pPr>
            <a:r>
              <a:rPr lang="en-US" sz="2000" b="1" dirty="0">
                <a:solidFill>
                  <a:srgbClr val="C33B32"/>
                </a:solidFill>
                <a:latin typeface="Arial" panose="020B0604020202020204" pitchFamily="34" charset="0"/>
                <a:cs typeface="Arial" panose="020B0604020202020204" pitchFamily="34" charset="0"/>
              </a:rPr>
              <a:t>Heritage Sands, </a:t>
            </a:r>
            <a:r>
              <a:rPr lang="en-US" sz="2000" b="1" dirty="0" err="1">
                <a:solidFill>
                  <a:srgbClr val="C33B32"/>
                </a:solidFill>
                <a:latin typeface="Arial" panose="020B0604020202020204" pitchFamily="34" charset="0"/>
                <a:cs typeface="Arial" panose="020B0604020202020204" pitchFamily="34" charset="0"/>
              </a:rPr>
              <a:t>Dennisport</a:t>
            </a:r>
            <a:r>
              <a:rPr lang="en-US" sz="2000" b="1" dirty="0">
                <a:solidFill>
                  <a:srgbClr val="C33B32"/>
                </a:solidFill>
                <a:latin typeface="Arial" panose="020B0604020202020204" pitchFamily="34" charset="0"/>
                <a:cs typeface="Arial" panose="020B0604020202020204" pitchFamily="34" charset="0"/>
              </a:rPr>
              <a:t>, MA</a:t>
            </a:r>
          </a:p>
          <a:p>
            <a:pPr>
              <a:spcAft>
                <a:spcPct val="0"/>
              </a:spcAft>
            </a:pPr>
            <a:r>
              <a:rPr lang="en-US" sz="2000" b="1" i="1" dirty="0">
                <a:solidFill>
                  <a:srgbClr val="C33B32"/>
                </a:solidFill>
                <a:latin typeface="Arial" panose="020B0604020202020204" pitchFamily="34" charset="0"/>
                <a:cs typeface="Arial" panose="020B0604020202020204" pitchFamily="34" charset="0"/>
              </a:rPr>
              <a:t>Life at Heritage Sands is what “Your place on the Cape” has meant to families for generations</a:t>
            </a:r>
            <a:r>
              <a:rPr lang="en-US" sz="2000" dirty="0">
                <a:solidFill>
                  <a:srgbClr val="C33B32"/>
                </a:solidFill>
                <a:latin typeface="Arial" panose="020B0604020202020204" pitchFamily="34" charset="0"/>
                <a:cs typeface="Arial" panose="020B0604020202020204" pitchFamily="34" charset="0"/>
              </a:rPr>
              <a:t>. </a:t>
            </a:r>
            <a:r>
              <a:rPr lang="en-US" sz="2000" dirty="0">
                <a:solidFill>
                  <a:schemeClr val="tx1">
                    <a:lumMod val="75000"/>
                  </a:schemeClr>
                </a:solidFill>
                <a:latin typeface="Arial" panose="020B0604020202020204" pitchFamily="34" charset="0"/>
                <a:cs typeface="Arial" panose="020B0604020202020204" pitchFamily="34" charset="0"/>
              </a:rPr>
              <a:t>A second home … Summer gatherings and weekend escapes with friends and family.</a:t>
            </a:r>
          </a:p>
          <a:p>
            <a:pPr>
              <a:spcAft>
                <a:spcPct val="0"/>
              </a:spcAft>
            </a:pPr>
            <a:r>
              <a:rPr lang="en-US" dirty="0" smtClean="0">
                <a:solidFill>
                  <a:srgbClr val="5F574F"/>
                </a:solidFill>
                <a:latin typeface="Arial" panose="020B0604020202020204" pitchFamily="34" charset="0"/>
                <a:cs typeface="Arial" panose="020B0604020202020204" pitchFamily="34" charset="0"/>
              </a:rPr>
              <a:t>www.heritagesands.com</a:t>
            </a:r>
            <a:r>
              <a:rPr lang="en-US" sz="2000" dirty="0" smtClean="0">
                <a:solidFill>
                  <a:schemeClr val="tx1">
                    <a:lumMod val="75000"/>
                  </a:schemeClr>
                </a:solidFill>
                <a:latin typeface="Arial" panose="020B0604020202020204" pitchFamily="34" charset="0"/>
                <a:cs typeface="Arial" panose="020B0604020202020204" pitchFamily="34" charset="0"/>
              </a:rPr>
              <a:t> </a:t>
            </a:r>
            <a:endParaRPr lang="en-US" sz="2000" dirty="0">
              <a:solidFill>
                <a:schemeClr val="tx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4900352" y="3944838"/>
            <a:ext cx="7019619" cy="2215991"/>
          </a:xfrm>
          <a:prstGeom prst="rect">
            <a:avLst/>
          </a:prstGeom>
        </p:spPr>
        <p:txBody>
          <a:bodyPr wrap="square">
            <a:spAutoFit/>
          </a:bodyPr>
          <a:lstStyle/>
          <a:p>
            <a:r>
              <a:rPr lang="en-US" sz="2000" b="1" dirty="0">
                <a:solidFill>
                  <a:srgbClr val="C33B32"/>
                </a:solidFill>
                <a:latin typeface="Arial" panose="020B0604020202020204" pitchFamily="34" charset="0"/>
                <a:cs typeface="Arial" panose="020B0604020202020204" pitchFamily="34" charset="0"/>
              </a:rPr>
              <a:t>Tahoe Beach Club, Lake Tahoe, NV</a:t>
            </a:r>
          </a:p>
          <a:p>
            <a:r>
              <a:rPr lang="en-US" sz="2000" b="1" i="1" dirty="0">
                <a:solidFill>
                  <a:srgbClr val="C33B32"/>
                </a:solidFill>
                <a:latin typeface="Arial" panose="020B0604020202020204" pitchFamily="34" charset="0"/>
                <a:cs typeface="Arial" panose="020B0604020202020204" pitchFamily="34" charset="0"/>
              </a:rPr>
              <a:t>143 condominiums meld modern livability with the timelessness of Tahoe with amenities of a luxury resort</a:t>
            </a:r>
            <a:r>
              <a:rPr lang="en-US" sz="2000" dirty="0">
                <a:solidFill>
                  <a:srgbClr val="C33B32"/>
                </a:solidFill>
                <a:latin typeface="Arial" panose="020B0604020202020204" pitchFamily="34" charset="0"/>
                <a:cs typeface="Arial" panose="020B0604020202020204" pitchFamily="34" charset="0"/>
              </a:rPr>
              <a:t> </a:t>
            </a:r>
            <a:r>
              <a:rPr lang="en-US" sz="2000" dirty="0">
                <a:solidFill>
                  <a:schemeClr val="tx1">
                    <a:lumMod val="75000"/>
                  </a:schemeClr>
                </a:solidFill>
                <a:latin typeface="Arial" panose="020B0604020202020204" pitchFamily="34" charset="0"/>
                <a:cs typeface="Arial" panose="020B0604020202020204" pitchFamily="34" charset="0"/>
              </a:rPr>
              <a:t>on a private sand beach. It is the first lakefront residential community approved on the lake in more than 30 years.</a:t>
            </a:r>
          </a:p>
          <a:p>
            <a:r>
              <a:rPr lang="en-US" sz="2000" dirty="0">
                <a:solidFill>
                  <a:schemeClr val="tx1">
                    <a:lumMod val="75000"/>
                  </a:schemeClr>
                </a:solidFill>
                <a:latin typeface="Arial" panose="020B0604020202020204" pitchFamily="34" charset="0"/>
                <a:cs typeface="Arial" panose="020B0604020202020204" pitchFamily="34" charset="0"/>
              </a:rPr>
              <a:t>2 to 5 bedroom residences priced from $1.3 to $4.5 million. </a:t>
            </a:r>
          </a:p>
          <a:p>
            <a:r>
              <a:rPr lang="en-US" dirty="0">
                <a:solidFill>
                  <a:srgbClr val="5F574F"/>
                </a:solidFill>
                <a:latin typeface="Arial" panose="020B0604020202020204" pitchFamily="34" charset="0"/>
                <a:cs typeface="Arial" panose="020B0604020202020204" pitchFamily="34" charset="0"/>
              </a:rPr>
              <a:t>www.thetahoebeachclub.com</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663" y="3825350"/>
            <a:ext cx="3595522" cy="263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8792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33236"/>
            <a:ext cx="5924869" cy="3949912"/>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1480458" y="5780314"/>
            <a:ext cx="3429000" cy="400110"/>
          </a:xfrm>
          <a:prstGeom prst="rect">
            <a:avLst/>
          </a:prstGeom>
          <a:noFill/>
        </p:spPr>
        <p:txBody>
          <a:bodyPr wrap="square" rtlCol="0">
            <a:spAutoFit/>
          </a:bodyPr>
          <a:lstStyle/>
          <a:p>
            <a:pPr algn="ctr"/>
            <a:r>
              <a:rPr lang="en-US" sz="2000" b="1" dirty="0" smtClean="0">
                <a:solidFill>
                  <a:srgbClr val="C33B32"/>
                </a:solidFill>
                <a:latin typeface="Arial" panose="020B0604020202020204" pitchFamily="34" charset="0"/>
                <a:cs typeface="Arial" panose="020B0604020202020204" pitchFamily="34" charset="0"/>
              </a:rPr>
              <a:t>Legacy Home</a:t>
            </a:r>
            <a:endParaRPr lang="en-US" sz="2000" b="1" dirty="0">
              <a:solidFill>
                <a:srgbClr val="C33B32"/>
              </a:solidFill>
              <a:latin typeface="Arial" panose="020B0604020202020204" pitchFamily="34" charset="0"/>
              <a:cs typeface="Arial" panose="020B0604020202020204" pitchFamily="34" charset="0"/>
            </a:endParaRPr>
          </a:p>
        </p:txBody>
      </p:sp>
      <p:sp>
        <p:nvSpPr>
          <p:cNvPr id="8" name="TextBox 7"/>
          <p:cNvSpPr txBox="1"/>
          <p:nvPr/>
        </p:nvSpPr>
        <p:spPr>
          <a:xfrm>
            <a:off x="7483434" y="5780314"/>
            <a:ext cx="3429000" cy="400110"/>
          </a:xfrm>
          <a:prstGeom prst="rect">
            <a:avLst/>
          </a:prstGeom>
          <a:noFill/>
        </p:spPr>
        <p:txBody>
          <a:bodyPr wrap="square" rtlCol="0">
            <a:spAutoFit/>
          </a:bodyPr>
          <a:lstStyle/>
          <a:p>
            <a:pPr algn="ctr"/>
            <a:r>
              <a:rPr lang="en-US" sz="2000" b="1" dirty="0" smtClean="0">
                <a:solidFill>
                  <a:srgbClr val="C33B32"/>
                </a:solidFill>
                <a:latin typeface="Arial" panose="020B0604020202020204" pitchFamily="34" charset="0"/>
                <a:cs typeface="Arial" panose="020B0604020202020204" pitchFamily="34" charset="0"/>
              </a:rPr>
              <a:t>In-Town Condo</a:t>
            </a:r>
            <a:endParaRPr lang="en-US" sz="2000" b="1" dirty="0">
              <a:solidFill>
                <a:srgbClr val="C33B3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4545" y="1533235"/>
            <a:ext cx="5957455" cy="3970643"/>
          </a:xfrm>
          <a:prstGeom prst="rect">
            <a:avLst/>
          </a:prstGeom>
          <a:effectLst>
            <a:outerShdw blurRad="50800" dist="38100" dir="8100000" algn="tr" rotWithShape="0">
              <a:prstClr val="black">
                <a:alpha val="40000"/>
              </a:prstClr>
            </a:outerShdw>
          </a:effectLst>
        </p:spPr>
      </p:pic>
      <p:sp>
        <p:nvSpPr>
          <p:cNvPr id="10" name="TextBox 9"/>
          <p:cNvSpPr txBox="1"/>
          <p:nvPr/>
        </p:nvSpPr>
        <p:spPr bwMode="auto">
          <a:xfrm>
            <a:off x="2236803" y="35922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Second Home Market</a:t>
            </a:r>
            <a:endParaRPr lang="en-US" sz="3200" dirty="0">
              <a:solidFill>
                <a:srgbClr val="10416A"/>
              </a:solidFill>
              <a:latin typeface="Arial" panose="020B0604020202020204" pitchFamily="34" charset="0"/>
              <a:cs typeface="Arial" panose="020B0604020202020204" pitchFamily="34" charset="0"/>
            </a:endParaRPr>
          </a:p>
        </p:txBody>
      </p:sp>
      <p:sp>
        <p:nvSpPr>
          <p:cNvPr id="12" name="Hexagon 11"/>
          <p:cNvSpPr/>
          <p:nvPr/>
        </p:nvSpPr>
        <p:spPr>
          <a:xfrm>
            <a:off x="3392055" y="423008"/>
            <a:ext cx="530352" cy="457200"/>
          </a:xfrm>
          <a:prstGeom prst="hexagon">
            <a:avLst/>
          </a:prstGeom>
          <a:solidFill>
            <a:srgbClr val="006DD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a:t>
            </a:r>
          </a:p>
        </p:txBody>
      </p:sp>
    </p:spTree>
    <p:extLst>
      <p:ext uri="{BB962C8B-B14F-4D97-AF65-F5344CB8AC3E}">
        <p14:creationId xmlns:p14="http://schemas.microsoft.com/office/powerpoint/2010/main" val="33173784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23130" y="183151"/>
            <a:ext cx="11511718" cy="845832"/>
          </a:xfrm>
        </p:spPr>
        <p:txBody>
          <a:bodyPr>
            <a:normAutofit/>
          </a:bodyPr>
          <a:lstStyle/>
          <a:p>
            <a:pPr algn="ctr"/>
            <a:r>
              <a:rPr lang="en-US" sz="3200" b="1" dirty="0" err="1" smtClean="0">
                <a:solidFill>
                  <a:srgbClr val="10416A"/>
                </a:solidFill>
                <a:latin typeface="Arial" panose="020B0604020202020204" pitchFamily="34" charset="0"/>
                <a:cs typeface="Arial" panose="020B0604020202020204" pitchFamily="34" charset="0"/>
              </a:rPr>
              <a:t>Esencia</a:t>
            </a:r>
            <a:r>
              <a:rPr lang="en-US" sz="3200" b="1" dirty="0" smtClean="0">
                <a:solidFill>
                  <a:srgbClr val="10416A"/>
                </a:solidFill>
                <a:latin typeface="Arial" panose="020B0604020202020204" pitchFamily="34" charset="0"/>
                <a:cs typeface="Arial" panose="020B0604020202020204" pitchFamily="34" charset="0"/>
              </a:rPr>
              <a:t> At Rancho Mission Viejo</a:t>
            </a:r>
            <a:endParaRPr lang="en-US" sz="3200" b="1" dirty="0">
              <a:solidFill>
                <a:srgbClr val="10416A"/>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l="32756" r="9323" b="3840"/>
          <a:stretch/>
        </p:blipFill>
        <p:spPr>
          <a:xfrm>
            <a:off x="10168060" y="3270501"/>
            <a:ext cx="1646524" cy="1403512"/>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l="6346" t="14465" r="4194" b="9179"/>
          <a:stretch/>
        </p:blipFill>
        <p:spPr>
          <a:xfrm>
            <a:off x="8354369" y="1162787"/>
            <a:ext cx="3521144" cy="154307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a:ext>
            </a:extLst>
          </a:blip>
          <a:srcRect l="19978" r="24463" b="9248"/>
          <a:stretch/>
        </p:blipFill>
        <p:spPr>
          <a:xfrm>
            <a:off x="8344346" y="3270501"/>
            <a:ext cx="1645944" cy="138036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a:ext>
            </a:extLst>
          </a:blip>
          <a:srcRect l="1847" t="11450" r="12118" b="4884"/>
          <a:stretch/>
        </p:blipFill>
        <p:spPr>
          <a:xfrm>
            <a:off x="8344345" y="4897019"/>
            <a:ext cx="3522343" cy="1758671"/>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a:ext>
            </a:extLst>
          </a:blip>
          <a:srcRect l="16394" t="4538" r="36153"/>
          <a:stretch/>
        </p:blipFill>
        <p:spPr>
          <a:xfrm>
            <a:off x="4737732" y="1151085"/>
            <a:ext cx="3446066" cy="355942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45927" y="4897020"/>
            <a:ext cx="3425318" cy="1758671"/>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9554" b="10183"/>
          <a:stretch/>
        </p:blipFill>
        <p:spPr>
          <a:xfrm>
            <a:off x="354970" y="1141048"/>
            <a:ext cx="4217561" cy="5529882"/>
          </a:xfrm>
          <a:prstGeom prst="rect">
            <a:avLst/>
          </a:prstGeom>
        </p:spPr>
      </p:pic>
      <p:sp>
        <p:nvSpPr>
          <p:cNvPr id="2" name="TextBox 1"/>
          <p:cNvSpPr txBox="1"/>
          <p:nvPr/>
        </p:nvSpPr>
        <p:spPr>
          <a:xfrm>
            <a:off x="354970" y="1140486"/>
            <a:ext cx="4222214"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Intertwining the Generations</a:t>
            </a:r>
            <a:endParaRPr lang="en-US" dirty="0">
              <a:solidFill>
                <a:schemeClr val="bg1"/>
              </a:solidFill>
            </a:endParaRPr>
          </a:p>
        </p:txBody>
      </p:sp>
      <p:sp>
        <p:nvSpPr>
          <p:cNvPr id="14" name="TextBox 13"/>
          <p:cNvSpPr txBox="1"/>
          <p:nvPr/>
        </p:nvSpPr>
        <p:spPr>
          <a:xfrm>
            <a:off x="4737732" y="1140486"/>
            <a:ext cx="3446066"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Casual Community Amenities</a:t>
            </a:r>
            <a:endParaRPr lang="en-US" dirty="0">
              <a:solidFill>
                <a:schemeClr val="bg1"/>
              </a:solidFill>
            </a:endParaRPr>
          </a:p>
        </p:txBody>
      </p:sp>
      <p:sp>
        <p:nvSpPr>
          <p:cNvPr id="15" name="TextBox 14"/>
          <p:cNvSpPr txBox="1"/>
          <p:nvPr/>
        </p:nvSpPr>
        <p:spPr>
          <a:xfrm>
            <a:off x="8354369" y="1140835"/>
            <a:ext cx="3512615"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Generation Connections</a:t>
            </a:r>
            <a:endParaRPr lang="en-US" dirty="0">
              <a:solidFill>
                <a:schemeClr val="bg1"/>
              </a:solidFill>
            </a:endParaRPr>
          </a:p>
        </p:txBody>
      </p:sp>
      <p:sp>
        <p:nvSpPr>
          <p:cNvPr id="17" name="TextBox 16"/>
          <p:cNvSpPr txBox="1"/>
          <p:nvPr/>
        </p:nvSpPr>
        <p:spPr>
          <a:xfrm>
            <a:off x="4737732" y="4897020"/>
            <a:ext cx="3446066"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Resort Quality</a:t>
            </a:r>
            <a:endParaRPr lang="en-US" dirty="0">
              <a:solidFill>
                <a:schemeClr val="bg1"/>
              </a:solidFill>
            </a:endParaRPr>
          </a:p>
        </p:txBody>
      </p:sp>
      <p:sp>
        <p:nvSpPr>
          <p:cNvPr id="18" name="TextBox 17"/>
          <p:cNvSpPr txBox="1"/>
          <p:nvPr/>
        </p:nvSpPr>
        <p:spPr>
          <a:xfrm>
            <a:off x="8344345" y="2901169"/>
            <a:ext cx="3531168"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Connections to Nature</a:t>
            </a:r>
            <a:endParaRPr lang="en-US"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8344345" y="4873870"/>
            <a:ext cx="3531168"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Resort Quality</a:t>
            </a:r>
            <a:endParaRPr lang="en-US" dirty="0">
              <a:solidFill>
                <a:schemeClr val="bg1"/>
              </a:solidFill>
            </a:endParaRPr>
          </a:p>
        </p:txBody>
      </p:sp>
      <p:sp>
        <p:nvSpPr>
          <p:cNvPr id="4" name="TextBox 3"/>
          <p:cNvSpPr txBox="1"/>
          <p:nvPr/>
        </p:nvSpPr>
        <p:spPr>
          <a:xfrm>
            <a:off x="414568" y="6210186"/>
            <a:ext cx="4331063"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www.ranchomissionviejo.com</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1758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624" t="14918" r="11784" b="13334"/>
          <a:stretch/>
        </p:blipFill>
        <p:spPr>
          <a:xfrm>
            <a:off x="344716" y="1143081"/>
            <a:ext cx="8875485" cy="5333796"/>
          </a:xfrm>
          <a:prstGeom prst="rect">
            <a:avLst/>
          </a:prstGeom>
        </p:spPr>
      </p:pic>
      <p:sp>
        <p:nvSpPr>
          <p:cNvPr id="3" name="Title 2"/>
          <p:cNvSpPr>
            <a:spLocks noGrp="1"/>
          </p:cNvSpPr>
          <p:nvPr>
            <p:ph type="title"/>
          </p:nvPr>
        </p:nvSpPr>
        <p:spPr>
          <a:xfrm>
            <a:off x="-1395185" y="279942"/>
            <a:ext cx="11449590" cy="863138"/>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La </a:t>
            </a:r>
            <a:r>
              <a:rPr lang="en-US" sz="3200" b="1" dirty="0" err="1" smtClean="0">
                <a:solidFill>
                  <a:srgbClr val="10416A"/>
                </a:solidFill>
                <a:latin typeface="Arial" panose="020B0604020202020204" pitchFamily="34" charset="0"/>
                <a:cs typeface="Arial" panose="020B0604020202020204" pitchFamily="34" charset="0"/>
              </a:rPr>
              <a:t>Floresta</a:t>
            </a:r>
            <a:r>
              <a:rPr lang="en-US" sz="3200" b="1" dirty="0" smtClean="0">
                <a:solidFill>
                  <a:srgbClr val="10416A"/>
                </a:solidFill>
                <a:latin typeface="Arial" panose="020B0604020202020204" pitchFamily="34" charset="0"/>
                <a:cs typeface="Arial" panose="020B0604020202020204" pitchFamily="34" charset="0"/>
              </a:rPr>
              <a:t> Multigenerational Community</a:t>
            </a:r>
            <a:endParaRPr lang="en-US" sz="3200" b="1" dirty="0">
              <a:solidFill>
                <a:srgbClr val="10416A"/>
              </a:solidFill>
              <a:latin typeface="Arial" panose="020B0604020202020204" pitchFamily="34" charset="0"/>
              <a:cs typeface="Arial" panose="020B0604020202020204" pitchFamily="34" charset="0"/>
            </a:endParaRPr>
          </a:p>
        </p:txBody>
      </p:sp>
      <p:sp>
        <p:nvSpPr>
          <p:cNvPr id="4" name="TextBox 3"/>
          <p:cNvSpPr txBox="1"/>
          <p:nvPr/>
        </p:nvSpPr>
        <p:spPr>
          <a:xfrm>
            <a:off x="7657737" y="6158345"/>
            <a:ext cx="4331063" cy="369332"/>
          </a:xfrm>
          <a:prstGeom prst="rect">
            <a:avLst/>
          </a:prstGeom>
          <a:noFill/>
        </p:spPr>
        <p:txBody>
          <a:bodyPr wrap="square" rtlCol="0">
            <a:spAutoFit/>
          </a:bodyPr>
          <a:lstStyle/>
          <a:p>
            <a:pPr algn="r"/>
            <a:r>
              <a:rPr lang="en-US" dirty="0" smtClean="0">
                <a:solidFill>
                  <a:srgbClr val="5F574F"/>
                </a:solidFill>
                <a:latin typeface="Arial" panose="020B0604020202020204" pitchFamily="34" charset="0"/>
                <a:cs typeface="Arial" panose="020B0604020202020204" pitchFamily="34" charset="0"/>
              </a:rPr>
              <a:t>www.laflorestabrea.com</a:t>
            </a:r>
            <a:endParaRPr lang="en-US" dirty="0">
              <a:solidFill>
                <a:srgbClr val="5F574F"/>
              </a:solidFill>
              <a:latin typeface="Arial" panose="020B0604020202020204" pitchFamily="34" charset="0"/>
              <a:cs typeface="Arial" panose="020B0604020202020204" pitchFamily="34" charset="0"/>
            </a:endParaRPr>
          </a:p>
        </p:txBody>
      </p:sp>
      <p:sp>
        <p:nvSpPr>
          <p:cNvPr id="7" name="TextBox 6"/>
          <p:cNvSpPr txBox="1"/>
          <p:nvPr/>
        </p:nvSpPr>
        <p:spPr>
          <a:xfrm>
            <a:off x="9220201" y="2778231"/>
            <a:ext cx="2862943"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i="1" dirty="0" smtClean="0">
                <a:solidFill>
                  <a:srgbClr val="C33B32"/>
                </a:solidFill>
                <a:latin typeface="Arial" panose="020B0604020202020204" pitchFamily="34" charset="0"/>
                <a:cs typeface="Arial" panose="020B0604020202020204" pitchFamily="34" charset="0"/>
              </a:rPr>
              <a:t>Infill Neighborhood</a:t>
            </a:r>
          </a:p>
          <a:p>
            <a:pPr marL="342900" indent="-342900">
              <a:buFont typeface="Arial" panose="020B0604020202020204" pitchFamily="34" charset="0"/>
              <a:buChar char="•"/>
            </a:pPr>
            <a:r>
              <a:rPr lang="en-US" sz="2000" dirty="0" smtClean="0">
                <a:solidFill>
                  <a:srgbClr val="5F574F"/>
                </a:solidFill>
                <a:latin typeface="Arial" panose="020B0604020202020204" pitchFamily="34" charset="0"/>
                <a:cs typeface="Arial" panose="020B0604020202020204" pitchFamily="34" charset="0"/>
              </a:rPr>
              <a:t>Shopping / </a:t>
            </a:r>
            <a:br>
              <a:rPr lang="en-US" sz="2000" dirty="0" smtClean="0">
                <a:solidFill>
                  <a:srgbClr val="5F574F"/>
                </a:solidFill>
                <a:latin typeface="Arial" panose="020B0604020202020204" pitchFamily="34" charset="0"/>
                <a:cs typeface="Arial" panose="020B0604020202020204" pitchFamily="34" charset="0"/>
              </a:rPr>
            </a:br>
            <a:r>
              <a:rPr lang="en-US" sz="2000" dirty="0" smtClean="0">
                <a:solidFill>
                  <a:srgbClr val="5F574F"/>
                </a:solidFill>
                <a:latin typeface="Arial" panose="020B0604020202020204" pitchFamily="34" charset="0"/>
                <a:cs typeface="Arial" panose="020B0604020202020204" pitchFamily="34" charset="0"/>
              </a:rPr>
              <a:t>Restaurants, Walkable </a:t>
            </a:r>
          </a:p>
          <a:p>
            <a:pPr marL="342900" indent="-342900">
              <a:buFont typeface="Arial" panose="020B0604020202020204" pitchFamily="34" charset="0"/>
              <a:buChar char="•"/>
            </a:pPr>
            <a:r>
              <a:rPr lang="en-US" sz="2000" b="1" i="1" dirty="0" smtClean="0">
                <a:solidFill>
                  <a:srgbClr val="C33B32"/>
                </a:solidFill>
                <a:latin typeface="Arial" panose="020B0604020202020204" pitchFamily="34" charset="0"/>
                <a:cs typeface="Arial" panose="020B0604020202020204" pitchFamily="34" charset="0"/>
              </a:rPr>
              <a:t>Stay In Your Community</a:t>
            </a:r>
          </a:p>
          <a:p>
            <a:pPr marL="342900" indent="-342900">
              <a:buFont typeface="Arial" panose="020B0604020202020204" pitchFamily="34" charset="0"/>
              <a:buChar char="•"/>
            </a:pPr>
            <a:r>
              <a:rPr lang="en-US" sz="2000" dirty="0" smtClean="0">
                <a:solidFill>
                  <a:srgbClr val="5F574F"/>
                </a:solidFill>
                <a:latin typeface="Arial" panose="020B0604020202020204" pitchFamily="34" charset="0"/>
                <a:cs typeface="Arial" panose="020B0604020202020204" pitchFamily="34" charset="0"/>
              </a:rPr>
              <a:t>A Place For All Ages</a:t>
            </a:r>
          </a:p>
          <a:p>
            <a:pPr algn="ctr"/>
            <a:endParaRPr lang="en-US" sz="2000" dirty="0">
              <a:solidFill>
                <a:srgbClr val="5F57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8113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7651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2747" y="221817"/>
            <a:ext cx="11449590" cy="933803"/>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La </a:t>
            </a:r>
            <a:r>
              <a:rPr lang="en-US" sz="3200" b="1" dirty="0" err="1" smtClean="0">
                <a:solidFill>
                  <a:srgbClr val="10416A"/>
                </a:solidFill>
                <a:latin typeface="Arial" panose="020B0604020202020204" pitchFamily="34" charset="0"/>
                <a:cs typeface="Arial" panose="020B0604020202020204" pitchFamily="34" charset="0"/>
              </a:rPr>
              <a:t>Floresta</a:t>
            </a:r>
            <a:r>
              <a:rPr lang="en-US" sz="3200" b="1" dirty="0" smtClean="0">
                <a:solidFill>
                  <a:srgbClr val="10416A"/>
                </a:solidFill>
                <a:latin typeface="Arial" panose="020B0604020202020204" pitchFamily="34" charset="0"/>
                <a:cs typeface="Arial" panose="020B0604020202020204" pitchFamily="34" charset="0"/>
              </a:rPr>
              <a:t> Community</a:t>
            </a:r>
            <a:endParaRPr lang="en-US" sz="3200" b="1" dirty="0">
              <a:solidFill>
                <a:srgbClr val="10416A"/>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l="4190" t="4124" r="745"/>
          <a:stretch/>
        </p:blipFill>
        <p:spPr>
          <a:xfrm>
            <a:off x="8330318" y="1172556"/>
            <a:ext cx="3514674" cy="235791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7757" r="13892"/>
          <a:stretch/>
        </p:blipFill>
        <p:spPr>
          <a:xfrm>
            <a:off x="8316843" y="3677352"/>
            <a:ext cx="3528149" cy="296947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4779" r="626" b="21037"/>
          <a:stretch/>
        </p:blipFill>
        <p:spPr>
          <a:xfrm>
            <a:off x="4378438" y="1155620"/>
            <a:ext cx="3676975" cy="237485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913" t="-1" r="9255" b="1020"/>
          <a:stretch/>
        </p:blipFill>
        <p:spPr>
          <a:xfrm>
            <a:off x="317824" y="3690157"/>
            <a:ext cx="3841026" cy="2967536"/>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046" t="3373" r="1758" b="3273"/>
          <a:stretch/>
        </p:blipFill>
        <p:spPr>
          <a:xfrm>
            <a:off x="320619" y="1156216"/>
            <a:ext cx="3844418" cy="2390597"/>
          </a:xfrm>
          <a:prstGeom prst="rect">
            <a:avLst/>
          </a:prstGeom>
        </p:spPr>
      </p:pic>
      <p:sp>
        <p:nvSpPr>
          <p:cNvPr id="12" name="TextBox 11"/>
          <p:cNvSpPr txBox="1"/>
          <p:nvPr/>
        </p:nvSpPr>
        <p:spPr>
          <a:xfrm>
            <a:off x="7513929" y="533442"/>
            <a:ext cx="4331063" cy="369332"/>
          </a:xfrm>
          <a:prstGeom prst="rect">
            <a:avLst/>
          </a:prstGeom>
          <a:noFill/>
        </p:spPr>
        <p:txBody>
          <a:bodyPr wrap="square" rtlCol="0">
            <a:spAutoFit/>
          </a:bodyPr>
          <a:lstStyle/>
          <a:p>
            <a:pPr algn="r"/>
            <a:r>
              <a:rPr lang="en-US" dirty="0" smtClean="0">
                <a:latin typeface="Arial" panose="020B0604020202020204" pitchFamily="34" charset="0"/>
                <a:cs typeface="Arial" panose="020B0604020202020204" pitchFamily="34" charset="0"/>
              </a:rPr>
              <a:t>www.laflorestabrea.com</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317824" y="3337162"/>
            <a:ext cx="3847213"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Healthy Choices</a:t>
            </a:r>
            <a:endParaRPr lang="en-US" dirty="0">
              <a:solidFill>
                <a:schemeClr val="bg1"/>
              </a:solidFill>
            </a:endParaRPr>
          </a:p>
        </p:txBody>
      </p:sp>
      <p:sp>
        <p:nvSpPr>
          <p:cNvPr id="14" name="TextBox 13"/>
          <p:cNvSpPr txBox="1"/>
          <p:nvPr/>
        </p:nvSpPr>
        <p:spPr>
          <a:xfrm>
            <a:off x="4378438" y="3314838"/>
            <a:ext cx="3686315"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Friends</a:t>
            </a:r>
            <a:endParaRPr lang="en-US" dirty="0">
              <a:solidFill>
                <a:schemeClr val="bg1"/>
              </a:solidFill>
            </a:endParaRPr>
          </a:p>
        </p:txBody>
      </p:sp>
      <p:sp>
        <p:nvSpPr>
          <p:cNvPr id="15" name="TextBox 14"/>
          <p:cNvSpPr txBox="1"/>
          <p:nvPr/>
        </p:nvSpPr>
        <p:spPr>
          <a:xfrm>
            <a:off x="8316843" y="3314838"/>
            <a:ext cx="3528149"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Family Possibilities</a:t>
            </a:r>
            <a:endParaRPr lang="en-US" dirty="0">
              <a:solidFill>
                <a:schemeClr val="bg1"/>
              </a:solidFill>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9862" r="8362"/>
          <a:stretch/>
        </p:blipFill>
        <p:spPr>
          <a:xfrm>
            <a:off x="4378438" y="3677352"/>
            <a:ext cx="3685662" cy="2999391"/>
          </a:xfrm>
          <a:prstGeom prst="rect">
            <a:avLst/>
          </a:prstGeom>
        </p:spPr>
      </p:pic>
    </p:spTree>
    <p:extLst>
      <p:ext uri="{BB962C8B-B14F-4D97-AF65-F5344CB8AC3E}">
        <p14:creationId xmlns:p14="http://schemas.microsoft.com/office/powerpoint/2010/main" val="15465250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699" t="12724" b="11542"/>
          <a:stretch/>
        </p:blipFill>
        <p:spPr>
          <a:xfrm>
            <a:off x="354171" y="1097432"/>
            <a:ext cx="9787356" cy="5656683"/>
          </a:xfrm>
          <a:prstGeom prst="rect">
            <a:avLst/>
          </a:prstGeom>
        </p:spPr>
      </p:pic>
      <p:sp>
        <p:nvSpPr>
          <p:cNvPr id="5" name="TextBox 4"/>
          <p:cNvSpPr txBox="1"/>
          <p:nvPr/>
        </p:nvSpPr>
        <p:spPr>
          <a:xfrm>
            <a:off x="7602515" y="1594519"/>
            <a:ext cx="3434706" cy="1569660"/>
          </a:xfrm>
          <a:prstGeom prst="rect">
            <a:avLst/>
          </a:prstGeom>
          <a:noFill/>
        </p:spPr>
        <p:txBody>
          <a:bodyPr wrap="square" rtlCol="0">
            <a:spAutoFit/>
          </a:bodyPr>
          <a:lstStyle/>
          <a:p>
            <a:r>
              <a:rPr lang="en-US" sz="2400" b="1" i="1" dirty="0" smtClean="0">
                <a:solidFill>
                  <a:srgbClr val="C33B32"/>
                </a:solidFill>
                <a:latin typeface="Arial" panose="020B0604020202020204" pitchFamily="34" charset="0"/>
                <a:cs typeface="Arial" panose="020B0604020202020204" pitchFamily="34" charset="0"/>
              </a:rPr>
              <a:t>Livable</a:t>
            </a:r>
            <a:r>
              <a:rPr lang="en-US" sz="2400" dirty="0" smtClean="0">
                <a:solidFill>
                  <a:srgbClr val="5F574F"/>
                </a:solidFill>
                <a:latin typeface="Arial" panose="020B0604020202020204" pitchFamily="34" charset="0"/>
                <a:cs typeface="Arial" panose="020B0604020202020204" pitchFamily="34" charset="0"/>
              </a:rPr>
              <a:t> Density</a:t>
            </a:r>
          </a:p>
          <a:p>
            <a:r>
              <a:rPr lang="en-US" sz="2400" b="1" i="1" dirty="0" smtClean="0">
                <a:solidFill>
                  <a:srgbClr val="C33B32"/>
                </a:solidFill>
                <a:latin typeface="Arial" panose="020B0604020202020204" pitchFamily="34" charset="0"/>
                <a:cs typeface="Arial" panose="020B0604020202020204" pitchFamily="34" charset="0"/>
              </a:rPr>
              <a:t>Pedestrian</a:t>
            </a:r>
            <a:r>
              <a:rPr lang="en-US" sz="2400" dirty="0" smtClean="0">
                <a:solidFill>
                  <a:srgbClr val="5F574F"/>
                </a:solidFill>
                <a:latin typeface="Arial" panose="020B0604020202020204" pitchFamily="34" charset="0"/>
                <a:cs typeface="Arial" panose="020B0604020202020204" pitchFamily="34" charset="0"/>
              </a:rPr>
              <a:t> Scale </a:t>
            </a:r>
          </a:p>
          <a:p>
            <a:r>
              <a:rPr lang="en-US" sz="2400" b="1" i="1" dirty="0" smtClean="0">
                <a:solidFill>
                  <a:srgbClr val="C33B32"/>
                </a:solidFill>
                <a:latin typeface="Arial" panose="020B0604020202020204" pitchFamily="34" charset="0"/>
                <a:cs typeface="Arial" panose="020B0604020202020204" pitchFamily="34" charset="0"/>
              </a:rPr>
              <a:t>Connected</a:t>
            </a:r>
            <a:r>
              <a:rPr lang="en-US" sz="2400" dirty="0" smtClean="0">
                <a:solidFill>
                  <a:srgbClr val="5F574F"/>
                </a:solidFill>
                <a:latin typeface="Arial" panose="020B0604020202020204" pitchFamily="34" charset="0"/>
                <a:cs typeface="Arial" panose="020B0604020202020204" pitchFamily="34" charset="0"/>
              </a:rPr>
              <a:t> Community</a:t>
            </a:r>
          </a:p>
          <a:p>
            <a:endParaRPr lang="en-US" sz="2400" b="1" dirty="0">
              <a:solidFill>
                <a:srgbClr val="5F574F"/>
              </a:solidFill>
              <a:latin typeface="Arial" panose="020B0604020202020204" pitchFamily="34" charset="0"/>
              <a:cs typeface="Arial" panose="020B0604020202020204" pitchFamily="34" charset="0"/>
            </a:endParaRPr>
          </a:p>
        </p:txBody>
      </p:sp>
      <p:sp>
        <p:nvSpPr>
          <p:cNvPr id="6" name="TextBox 5"/>
          <p:cNvSpPr txBox="1"/>
          <p:nvPr/>
        </p:nvSpPr>
        <p:spPr>
          <a:xfrm>
            <a:off x="7714243" y="6384783"/>
            <a:ext cx="4331063" cy="369332"/>
          </a:xfrm>
          <a:prstGeom prst="rect">
            <a:avLst/>
          </a:prstGeom>
          <a:noFill/>
        </p:spPr>
        <p:txBody>
          <a:bodyPr wrap="square" rtlCol="0">
            <a:spAutoFit/>
          </a:bodyPr>
          <a:lstStyle/>
          <a:p>
            <a:pPr algn="r"/>
            <a:r>
              <a:rPr lang="en-US" dirty="0" smtClean="0">
                <a:latin typeface="Arial" panose="020B0604020202020204" pitchFamily="34" charset="0"/>
                <a:cs typeface="Arial" panose="020B0604020202020204" pitchFamily="34" charset="0"/>
              </a:rPr>
              <a:t>www.laflorestabrea.com</a:t>
            </a:r>
            <a:endParaRPr lang="en-US" dirty="0">
              <a:latin typeface="Arial" panose="020B0604020202020204" pitchFamily="34" charset="0"/>
              <a:cs typeface="Arial" panose="020B0604020202020204" pitchFamily="34" charset="0"/>
            </a:endParaRPr>
          </a:p>
        </p:txBody>
      </p:sp>
      <p:sp>
        <p:nvSpPr>
          <p:cNvPr id="7" name="Title 2"/>
          <p:cNvSpPr>
            <a:spLocks noGrp="1"/>
          </p:cNvSpPr>
          <p:nvPr>
            <p:ph type="title"/>
          </p:nvPr>
        </p:nvSpPr>
        <p:spPr>
          <a:xfrm>
            <a:off x="354171" y="221817"/>
            <a:ext cx="11449590" cy="933803"/>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La </a:t>
            </a:r>
            <a:r>
              <a:rPr lang="en-US" sz="3200" b="1" dirty="0" err="1" smtClean="0">
                <a:solidFill>
                  <a:srgbClr val="10416A"/>
                </a:solidFill>
                <a:latin typeface="Arial" panose="020B0604020202020204" pitchFamily="34" charset="0"/>
                <a:cs typeface="Arial" panose="020B0604020202020204" pitchFamily="34" charset="0"/>
              </a:rPr>
              <a:t>Floresta</a:t>
            </a:r>
            <a:r>
              <a:rPr lang="en-US" sz="3200" b="1" dirty="0" smtClean="0">
                <a:solidFill>
                  <a:srgbClr val="10416A"/>
                </a:solidFill>
                <a:latin typeface="Arial" panose="020B0604020202020204" pitchFamily="34" charset="0"/>
                <a:cs typeface="Arial" panose="020B0604020202020204" pitchFamily="34" charset="0"/>
              </a:rPr>
              <a:t> Community</a:t>
            </a:r>
            <a:endParaRPr lang="en-US" sz="3200" b="1" dirty="0">
              <a:solidFill>
                <a:srgbClr val="1041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2895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1950" t="14683" r="17107" b="19137"/>
          <a:stretch/>
        </p:blipFill>
        <p:spPr>
          <a:xfrm>
            <a:off x="1522673" y="1030676"/>
            <a:ext cx="3957369" cy="5642658"/>
          </a:xfrm>
          <a:prstGeom prst="rect">
            <a:avLst/>
          </a:prstGeom>
        </p:spPr>
      </p:pic>
      <p:sp>
        <p:nvSpPr>
          <p:cNvPr id="3" name="Title 2"/>
          <p:cNvSpPr>
            <a:spLocks noGrp="1"/>
          </p:cNvSpPr>
          <p:nvPr>
            <p:ph type="title"/>
          </p:nvPr>
        </p:nvSpPr>
        <p:spPr>
          <a:xfrm>
            <a:off x="-1911038" y="60315"/>
            <a:ext cx="11449590" cy="1027705"/>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Solana At La </a:t>
            </a:r>
            <a:r>
              <a:rPr lang="en-US" sz="3200" b="1" dirty="0" err="1" smtClean="0">
                <a:solidFill>
                  <a:srgbClr val="10416A"/>
                </a:solidFill>
                <a:latin typeface="Arial" panose="020B0604020202020204" pitchFamily="34" charset="0"/>
                <a:cs typeface="Arial" panose="020B0604020202020204" pitchFamily="34" charset="0"/>
              </a:rPr>
              <a:t>Floresta</a:t>
            </a:r>
            <a:r>
              <a:rPr lang="en-US" sz="3200" b="1" dirty="0" smtClean="0">
                <a:solidFill>
                  <a:srgbClr val="10416A"/>
                </a:solidFill>
                <a:latin typeface="Arial" panose="020B0604020202020204" pitchFamily="34" charset="0"/>
                <a:cs typeface="Arial" panose="020B0604020202020204" pitchFamily="34" charset="0"/>
              </a:rPr>
              <a:t> – Prado Plan</a:t>
            </a:r>
            <a:endParaRPr lang="en-US" sz="3200" b="1" dirty="0">
              <a:solidFill>
                <a:srgbClr val="10416A"/>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9469" t="9357" r="6782" b="12530"/>
          <a:stretch/>
        </p:blipFill>
        <p:spPr>
          <a:xfrm>
            <a:off x="5782527" y="1328534"/>
            <a:ext cx="5902856" cy="3492076"/>
          </a:xfrm>
          <a:prstGeom prst="rect">
            <a:avLst/>
          </a:prstGeom>
        </p:spPr>
      </p:pic>
      <p:sp>
        <p:nvSpPr>
          <p:cNvPr id="6" name="TextBox 5"/>
          <p:cNvSpPr txBox="1"/>
          <p:nvPr/>
        </p:nvSpPr>
        <p:spPr>
          <a:xfrm>
            <a:off x="425762" y="1223436"/>
            <a:ext cx="1294562"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First Floor</a:t>
            </a:r>
            <a:endParaRPr lang="en-US" dirty="0"/>
          </a:p>
        </p:txBody>
      </p:sp>
      <p:sp>
        <p:nvSpPr>
          <p:cNvPr id="8" name="TextBox 7"/>
          <p:cNvSpPr txBox="1"/>
          <p:nvPr/>
        </p:nvSpPr>
        <p:spPr>
          <a:xfrm>
            <a:off x="5680927" y="5103674"/>
            <a:ext cx="5738913"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5F574F"/>
                </a:solidFill>
                <a:latin typeface="Arial" panose="020B0604020202020204" pitchFamily="34" charset="0"/>
                <a:cs typeface="Arial" panose="020B0604020202020204" pitchFamily="34" charset="0"/>
              </a:rPr>
              <a:t>Open </a:t>
            </a:r>
            <a:r>
              <a:rPr lang="en-US" sz="2400" b="1" i="1" dirty="0" smtClean="0">
                <a:solidFill>
                  <a:srgbClr val="C33B32"/>
                </a:solidFill>
                <a:latin typeface="Arial" panose="020B0604020202020204" pitchFamily="34" charset="0"/>
                <a:cs typeface="Arial" panose="020B0604020202020204" pitchFamily="34" charset="0"/>
              </a:rPr>
              <a:t>Entertaining</a:t>
            </a:r>
            <a:r>
              <a:rPr lang="en-US" sz="2400" dirty="0" smtClean="0">
                <a:solidFill>
                  <a:srgbClr val="C33B32"/>
                </a:solidFill>
                <a:latin typeface="Arial" panose="020B0604020202020204" pitchFamily="34" charset="0"/>
                <a:cs typeface="Arial" panose="020B0604020202020204" pitchFamily="34" charset="0"/>
              </a:rPr>
              <a:t> </a:t>
            </a:r>
            <a:r>
              <a:rPr lang="en-US" sz="2400" dirty="0" smtClean="0">
                <a:solidFill>
                  <a:srgbClr val="5F574F"/>
                </a:solidFill>
                <a:latin typeface="Arial" panose="020B0604020202020204" pitchFamily="34" charset="0"/>
                <a:cs typeface="Arial" panose="020B0604020202020204" pitchFamily="34" charset="0"/>
              </a:rPr>
              <a:t>Plan</a:t>
            </a:r>
          </a:p>
          <a:p>
            <a:pPr marL="342900" indent="-342900">
              <a:buFont typeface="Arial" panose="020B0604020202020204" pitchFamily="34" charset="0"/>
              <a:buChar char="•"/>
            </a:pPr>
            <a:r>
              <a:rPr lang="en-US" sz="2400" b="1" i="1" dirty="0" smtClean="0">
                <a:solidFill>
                  <a:srgbClr val="C33B32"/>
                </a:solidFill>
                <a:latin typeface="Arial" panose="020B0604020202020204" pitchFamily="34" charset="0"/>
                <a:cs typeface="Arial" panose="020B0604020202020204" pitchFamily="34" charset="0"/>
              </a:rPr>
              <a:t>Flex</a:t>
            </a:r>
            <a:r>
              <a:rPr lang="en-US" sz="2400" dirty="0" smtClean="0">
                <a:solidFill>
                  <a:srgbClr val="C33B32"/>
                </a:solidFill>
                <a:latin typeface="Arial" panose="020B0604020202020204" pitchFamily="34" charset="0"/>
                <a:cs typeface="Arial" panose="020B0604020202020204" pitchFamily="34" charset="0"/>
              </a:rPr>
              <a:t> </a:t>
            </a:r>
            <a:r>
              <a:rPr lang="en-US" sz="2400" dirty="0" smtClean="0">
                <a:solidFill>
                  <a:srgbClr val="5F574F"/>
                </a:solidFill>
                <a:latin typeface="Arial" panose="020B0604020202020204" pitchFamily="34" charset="0"/>
                <a:cs typeface="Arial" panose="020B0604020202020204" pitchFamily="34" charset="0"/>
              </a:rPr>
              <a:t>Room Possibilities </a:t>
            </a:r>
          </a:p>
          <a:p>
            <a:pPr marL="342900" indent="-342900">
              <a:buFont typeface="Arial" panose="020B0604020202020204" pitchFamily="34" charset="0"/>
              <a:buChar char="•"/>
            </a:pPr>
            <a:r>
              <a:rPr lang="en-US" sz="2400" b="1" i="1" dirty="0" smtClean="0">
                <a:solidFill>
                  <a:srgbClr val="C33B32"/>
                </a:solidFill>
                <a:latin typeface="Arial" panose="020B0604020202020204" pitchFamily="34" charset="0"/>
                <a:cs typeface="Arial" panose="020B0604020202020204" pitchFamily="34" charset="0"/>
              </a:rPr>
              <a:t>Accessibility</a:t>
            </a:r>
            <a:r>
              <a:rPr lang="en-US" sz="2400" dirty="0" smtClean="0">
                <a:solidFill>
                  <a:srgbClr val="C33B32"/>
                </a:solidFill>
                <a:latin typeface="Arial" panose="020B0604020202020204" pitchFamily="34" charset="0"/>
                <a:cs typeface="Arial" panose="020B0604020202020204" pitchFamily="34" charset="0"/>
              </a:rPr>
              <a:t> </a:t>
            </a:r>
            <a:r>
              <a:rPr lang="en-US" sz="2400" dirty="0" smtClean="0">
                <a:solidFill>
                  <a:srgbClr val="5F574F"/>
                </a:solidFill>
                <a:latin typeface="Arial" panose="020B0604020202020204" pitchFamily="34" charset="0"/>
                <a:cs typeface="Arial" panose="020B0604020202020204" pitchFamily="34" charset="0"/>
              </a:rPr>
              <a:t>And </a:t>
            </a:r>
            <a:r>
              <a:rPr lang="en-US" sz="2400" b="1" i="1" dirty="0" smtClean="0">
                <a:solidFill>
                  <a:srgbClr val="C33B32"/>
                </a:solidFill>
                <a:latin typeface="Arial" panose="020B0604020202020204" pitchFamily="34" charset="0"/>
                <a:cs typeface="Arial" panose="020B0604020202020204" pitchFamily="34" charset="0"/>
              </a:rPr>
              <a:t>Walk-in</a:t>
            </a:r>
            <a:r>
              <a:rPr lang="en-US" sz="2400" dirty="0" smtClean="0">
                <a:solidFill>
                  <a:srgbClr val="5F574F"/>
                </a:solidFill>
                <a:latin typeface="Arial" panose="020B0604020202020204" pitchFamily="34" charset="0"/>
                <a:cs typeface="Arial" panose="020B0604020202020204" pitchFamily="34" charset="0"/>
              </a:rPr>
              <a:t> Showers</a:t>
            </a:r>
          </a:p>
          <a:p>
            <a:endParaRPr lang="en-US" sz="2400" dirty="0">
              <a:solidFill>
                <a:srgbClr val="5F574F"/>
              </a:solidFill>
              <a:latin typeface="Arial" panose="020B0604020202020204" pitchFamily="34" charset="0"/>
              <a:cs typeface="Arial" panose="020B0604020202020204" pitchFamily="34" charset="0"/>
            </a:endParaRPr>
          </a:p>
        </p:txBody>
      </p:sp>
      <p:sp>
        <p:nvSpPr>
          <p:cNvPr id="7" name="TextBox 6"/>
          <p:cNvSpPr txBox="1"/>
          <p:nvPr/>
        </p:nvSpPr>
        <p:spPr>
          <a:xfrm>
            <a:off x="7705222" y="6488668"/>
            <a:ext cx="4331063" cy="369332"/>
          </a:xfrm>
          <a:prstGeom prst="rect">
            <a:avLst/>
          </a:prstGeom>
          <a:noFill/>
        </p:spPr>
        <p:txBody>
          <a:bodyPr wrap="square" rtlCol="0">
            <a:spAutoFit/>
          </a:bodyPr>
          <a:lstStyle/>
          <a:p>
            <a:pPr algn="r"/>
            <a:r>
              <a:rPr lang="en-US" dirty="0" smtClean="0">
                <a:latin typeface="Arial" panose="020B0604020202020204" pitchFamily="34" charset="0"/>
                <a:cs typeface="Arial" panose="020B0604020202020204" pitchFamily="34" charset="0"/>
              </a:rPr>
              <a:t>www.laflorestabrea.com</a:t>
            </a:r>
            <a:endParaRPr lang="en-US" dirty="0">
              <a:latin typeface="Arial" panose="020B0604020202020204" pitchFamily="34" charset="0"/>
              <a:cs typeface="Arial" panose="020B0604020202020204" pitchFamily="34" charset="0"/>
            </a:endParaRPr>
          </a:p>
        </p:txBody>
      </p:sp>
      <p:sp>
        <p:nvSpPr>
          <p:cNvPr id="9" name="5-Point Star 8"/>
          <p:cNvSpPr/>
          <p:nvPr/>
        </p:nvSpPr>
        <p:spPr>
          <a:xfrm>
            <a:off x="4097313" y="4637314"/>
            <a:ext cx="200915" cy="350820"/>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3893044" y="2344977"/>
            <a:ext cx="204269" cy="294189"/>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2367116" y="2567408"/>
            <a:ext cx="196277" cy="288322"/>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25762" y="743350"/>
            <a:ext cx="6858000" cy="338554"/>
          </a:xfrm>
          <a:prstGeom prst="rect">
            <a:avLst/>
          </a:prstGeom>
          <a:noFill/>
        </p:spPr>
        <p:txBody>
          <a:bodyPr wrap="square" rtlCol="0">
            <a:spAutoFit/>
          </a:bodyPr>
          <a:lstStyle/>
          <a:p>
            <a:r>
              <a:rPr lang="en-US" sz="1600" b="1" dirty="0" smtClean="0">
                <a:latin typeface="NewsGoth Cn BT" panose="020B0506020202030204" pitchFamily="34" charset="0"/>
              </a:rPr>
              <a:t>1,485 </a:t>
            </a:r>
            <a:r>
              <a:rPr lang="en-US" sz="1600" b="1" dirty="0" err="1" smtClean="0">
                <a:latin typeface="NewsGoth Cn BT" panose="020B0506020202030204" pitchFamily="34" charset="0"/>
              </a:rPr>
              <a:t>sqft</a:t>
            </a:r>
            <a:r>
              <a:rPr lang="en-US" sz="1600" b="1" dirty="0" smtClean="0">
                <a:latin typeface="NewsGoth Cn BT" panose="020B0506020202030204" pitchFamily="34" charset="0"/>
              </a:rPr>
              <a:t> total </a:t>
            </a:r>
            <a:r>
              <a:rPr lang="en-US" sz="1600" dirty="0" smtClean="0">
                <a:latin typeface="NewsGoth Cn BT" panose="020B0506020202030204" pitchFamily="34" charset="0"/>
              </a:rPr>
              <a:t>| 2/3 Bedroom / 2 Bath, Open plan, 2-car Garage</a:t>
            </a:r>
            <a:endParaRPr lang="en-US" sz="1600" dirty="0">
              <a:latin typeface="NewsGoth Cn BT" panose="020B0506020202030204" pitchFamily="34" charset="0"/>
            </a:endParaRPr>
          </a:p>
        </p:txBody>
      </p:sp>
    </p:spTree>
    <p:extLst>
      <p:ext uri="{BB962C8B-B14F-4D97-AF65-F5344CB8AC3E}">
        <p14:creationId xmlns:p14="http://schemas.microsoft.com/office/powerpoint/2010/main" val="38237718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539" y="3505591"/>
            <a:ext cx="5184870" cy="335240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38370" y="3505591"/>
            <a:ext cx="5171551" cy="335240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5539" y="1"/>
            <a:ext cx="5184870" cy="334629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8370" y="0"/>
            <a:ext cx="5171552" cy="3346298"/>
          </a:xfrm>
          <a:prstGeom prst="rect">
            <a:avLst/>
          </a:prstGeom>
        </p:spPr>
      </p:pic>
      <p:sp>
        <p:nvSpPr>
          <p:cNvPr id="8" name="TextBox 7"/>
          <p:cNvSpPr txBox="1"/>
          <p:nvPr/>
        </p:nvSpPr>
        <p:spPr>
          <a:xfrm>
            <a:off x="935539" y="2889410"/>
            <a:ext cx="5184870" cy="456888"/>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Courtyard Living</a:t>
            </a:r>
            <a:endParaRPr lang="en-US" dirty="0">
              <a:solidFill>
                <a:schemeClr val="bg1"/>
              </a:solidFill>
            </a:endParaRPr>
          </a:p>
        </p:txBody>
      </p:sp>
      <p:sp>
        <p:nvSpPr>
          <p:cNvPr id="11" name="TextBox 10"/>
          <p:cNvSpPr txBox="1"/>
          <p:nvPr/>
        </p:nvSpPr>
        <p:spPr>
          <a:xfrm>
            <a:off x="6325052" y="2889410"/>
            <a:ext cx="5184870" cy="456888"/>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Kitchen Entertaining</a:t>
            </a:r>
            <a:endParaRPr lang="en-US" dirty="0">
              <a:solidFill>
                <a:schemeClr val="bg1"/>
              </a:solidFill>
            </a:endParaRPr>
          </a:p>
        </p:txBody>
      </p:sp>
      <p:sp>
        <p:nvSpPr>
          <p:cNvPr id="12" name="TextBox 11"/>
          <p:cNvSpPr txBox="1"/>
          <p:nvPr/>
        </p:nvSpPr>
        <p:spPr>
          <a:xfrm>
            <a:off x="935538" y="6401112"/>
            <a:ext cx="5184870" cy="456888"/>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Third Flexible Bedroom</a:t>
            </a:r>
            <a:endParaRPr lang="en-US" dirty="0">
              <a:solidFill>
                <a:schemeClr val="bg1"/>
              </a:solidFill>
            </a:endParaRPr>
          </a:p>
        </p:txBody>
      </p:sp>
      <p:sp>
        <p:nvSpPr>
          <p:cNvPr id="13" name="TextBox 12"/>
          <p:cNvSpPr txBox="1"/>
          <p:nvPr/>
        </p:nvSpPr>
        <p:spPr>
          <a:xfrm>
            <a:off x="6325051" y="6401112"/>
            <a:ext cx="5184870" cy="456888"/>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Comfortable Baths</a:t>
            </a:r>
            <a:endParaRPr lang="en-US" dirty="0">
              <a:solidFill>
                <a:schemeClr val="bg1"/>
              </a:solidFill>
            </a:endParaRPr>
          </a:p>
        </p:txBody>
      </p:sp>
      <p:sp>
        <p:nvSpPr>
          <p:cNvPr id="14" name="TextBox 13"/>
          <p:cNvSpPr txBox="1"/>
          <p:nvPr/>
        </p:nvSpPr>
        <p:spPr>
          <a:xfrm>
            <a:off x="6998976" y="89863"/>
            <a:ext cx="4331063" cy="369332"/>
          </a:xfrm>
          <a:prstGeom prst="rect">
            <a:avLst/>
          </a:prstGeom>
          <a:noFill/>
        </p:spPr>
        <p:txBody>
          <a:bodyPr wrap="square" rtlCol="0">
            <a:spAutoFit/>
          </a:bodyPr>
          <a:lstStyle/>
          <a:p>
            <a:pPr algn="r"/>
            <a:r>
              <a:rPr lang="en-US" dirty="0" smtClean="0">
                <a:solidFill>
                  <a:schemeClr val="bg1"/>
                </a:solidFill>
                <a:latin typeface="Arial" panose="020B0604020202020204" pitchFamily="34" charset="0"/>
                <a:cs typeface="Arial" panose="020B0604020202020204" pitchFamily="34" charset="0"/>
              </a:rPr>
              <a:t>www.laflorestabrea.com</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1567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2114" t="13165" r="60094" b="19830"/>
          <a:stretch/>
        </p:blipFill>
        <p:spPr>
          <a:xfrm>
            <a:off x="4206004" y="915174"/>
            <a:ext cx="3533092" cy="5678693"/>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l="25051" t="10455" b="14596"/>
          <a:stretch/>
        </p:blipFill>
        <p:spPr>
          <a:xfrm>
            <a:off x="7076065" y="3830429"/>
            <a:ext cx="4427523" cy="2854106"/>
          </a:xfrm>
          <a:prstGeom prst="rect">
            <a:avLst/>
          </a:prstGeom>
        </p:spPr>
      </p:pic>
      <p:sp>
        <p:nvSpPr>
          <p:cNvPr id="3" name="Title 2"/>
          <p:cNvSpPr>
            <a:spLocks noGrp="1"/>
          </p:cNvSpPr>
          <p:nvPr>
            <p:ph type="title"/>
          </p:nvPr>
        </p:nvSpPr>
        <p:spPr>
          <a:xfrm>
            <a:off x="-1909897" y="24030"/>
            <a:ext cx="11449590" cy="1147999"/>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Solana At La </a:t>
            </a:r>
            <a:r>
              <a:rPr lang="en-US" sz="3200" b="1" dirty="0" err="1" smtClean="0">
                <a:solidFill>
                  <a:srgbClr val="10416A"/>
                </a:solidFill>
                <a:latin typeface="Arial" panose="020B0604020202020204" pitchFamily="34" charset="0"/>
                <a:cs typeface="Arial" panose="020B0604020202020204" pitchFamily="34" charset="0"/>
              </a:rPr>
              <a:t>Floresta</a:t>
            </a:r>
            <a:r>
              <a:rPr lang="en-US" sz="3200" b="1" dirty="0" smtClean="0">
                <a:solidFill>
                  <a:srgbClr val="10416A"/>
                </a:solidFill>
                <a:latin typeface="Arial" panose="020B0604020202020204" pitchFamily="34" charset="0"/>
                <a:cs typeface="Arial" panose="020B0604020202020204" pitchFamily="34" charset="0"/>
              </a:rPr>
              <a:t> – Seville Plan </a:t>
            </a:r>
            <a:endParaRPr lang="en-US" sz="3200" b="1" dirty="0">
              <a:solidFill>
                <a:srgbClr val="10416A"/>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l="10047" r="7601" b="14987"/>
          <a:stretch/>
        </p:blipFill>
        <p:spPr>
          <a:xfrm>
            <a:off x="7076065" y="824506"/>
            <a:ext cx="4427524" cy="2941951"/>
          </a:xfrm>
          <a:prstGeom prst="rect">
            <a:avLst/>
          </a:prstGeom>
        </p:spPr>
      </p:pic>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2175" t="13165" r="20033" b="19830"/>
          <a:stretch/>
        </p:blipFill>
        <p:spPr>
          <a:xfrm>
            <a:off x="1128766" y="1005842"/>
            <a:ext cx="3533092" cy="5678693"/>
          </a:xfrm>
          <a:prstGeom prst="rect">
            <a:avLst/>
          </a:prstGeom>
        </p:spPr>
      </p:pic>
      <p:sp>
        <p:nvSpPr>
          <p:cNvPr id="11" name="TextBox 10"/>
          <p:cNvSpPr txBox="1"/>
          <p:nvPr/>
        </p:nvSpPr>
        <p:spPr>
          <a:xfrm>
            <a:off x="1202187" y="6315203"/>
            <a:ext cx="1294562"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First Floor</a:t>
            </a:r>
            <a:endParaRPr lang="en-US" dirty="0"/>
          </a:p>
        </p:txBody>
      </p:sp>
      <p:sp>
        <p:nvSpPr>
          <p:cNvPr id="12" name="TextBox 11"/>
          <p:cNvSpPr txBox="1"/>
          <p:nvPr/>
        </p:nvSpPr>
        <p:spPr>
          <a:xfrm>
            <a:off x="4909616" y="2240737"/>
            <a:ext cx="1751347"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Second Floor</a:t>
            </a:r>
            <a:endParaRPr lang="en-US" dirty="0"/>
          </a:p>
        </p:txBody>
      </p:sp>
      <p:sp>
        <p:nvSpPr>
          <p:cNvPr id="14" name="TextBox 13"/>
          <p:cNvSpPr txBox="1"/>
          <p:nvPr/>
        </p:nvSpPr>
        <p:spPr>
          <a:xfrm>
            <a:off x="7172525" y="1043666"/>
            <a:ext cx="4331063" cy="369332"/>
          </a:xfrm>
          <a:prstGeom prst="rect">
            <a:avLst/>
          </a:prstGeom>
          <a:noFill/>
        </p:spPr>
        <p:txBody>
          <a:bodyPr wrap="square" rtlCol="0">
            <a:spAutoFit/>
          </a:bodyPr>
          <a:lstStyle/>
          <a:p>
            <a:pPr algn="r"/>
            <a:r>
              <a:rPr lang="en-US" dirty="0" smtClean="0">
                <a:solidFill>
                  <a:schemeClr val="bg1"/>
                </a:solidFill>
                <a:latin typeface="Arial" panose="020B0604020202020204" pitchFamily="34" charset="0"/>
                <a:cs typeface="Arial" panose="020B0604020202020204" pitchFamily="34" charset="0"/>
              </a:rPr>
              <a:t>www.laflorestabrea.com</a:t>
            </a:r>
            <a:endParaRPr lang="en-US" dirty="0">
              <a:solidFill>
                <a:schemeClr val="bg1"/>
              </a:solidFill>
              <a:latin typeface="Arial" panose="020B0604020202020204" pitchFamily="34" charset="0"/>
              <a:cs typeface="Arial" panose="020B0604020202020204" pitchFamily="34" charset="0"/>
            </a:endParaRPr>
          </a:p>
        </p:txBody>
      </p:sp>
      <p:sp>
        <p:nvSpPr>
          <p:cNvPr id="15" name="5-Point Star 14"/>
          <p:cNvSpPr/>
          <p:nvPr/>
        </p:nvSpPr>
        <p:spPr>
          <a:xfrm>
            <a:off x="5453486" y="3688850"/>
            <a:ext cx="217340" cy="31267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4267053" y="1906835"/>
            <a:ext cx="217340" cy="31267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005692" y="3218989"/>
            <a:ext cx="217340" cy="31267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4525" y="778709"/>
            <a:ext cx="6858000" cy="338554"/>
          </a:xfrm>
          <a:prstGeom prst="rect">
            <a:avLst/>
          </a:prstGeom>
          <a:noFill/>
        </p:spPr>
        <p:txBody>
          <a:bodyPr wrap="square" rtlCol="0">
            <a:spAutoFit/>
          </a:bodyPr>
          <a:lstStyle/>
          <a:p>
            <a:r>
              <a:rPr lang="en-US" sz="1600" b="1" dirty="0" smtClean="0">
                <a:latin typeface="NewsGoth Cn BT" panose="020B0506020202030204" pitchFamily="34" charset="0"/>
              </a:rPr>
              <a:t>1,715 </a:t>
            </a:r>
            <a:r>
              <a:rPr lang="en-US" sz="1600" b="1" dirty="0" err="1" smtClean="0">
                <a:latin typeface="NewsGoth Cn BT" panose="020B0506020202030204" pitchFamily="34" charset="0"/>
              </a:rPr>
              <a:t>sqft</a:t>
            </a:r>
            <a:r>
              <a:rPr lang="en-US" sz="1600" b="1" dirty="0" smtClean="0">
                <a:latin typeface="NewsGoth Cn BT" panose="020B0506020202030204" pitchFamily="34" charset="0"/>
              </a:rPr>
              <a:t> total </a:t>
            </a:r>
            <a:r>
              <a:rPr lang="en-US" sz="1600" dirty="0" smtClean="0">
                <a:latin typeface="NewsGoth Cn BT" panose="020B0506020202030204" pitchFamily="34" charset="0"/>
              </a:rPr>
              <a:t>| 2 Bedroom / 2 1/2 Bath, Open plan, 2-car Garage</a:t>
            </a:r>
            <a:endParaRPr lang="en-US" sz="1600" dirty="0">
              <a:latin typeface="NewsGoth Cn BT" panose="020B0506020202030204" pitchFamily="34" charset="0"/>
            </a:endParaRPr>
          </a:p>
        </p:txBody>
      </p:sp>
    </p:spTree>
    <p:extLst>
      <p:ext uri="{BB962C8B-B14F-4D97-AF65-F5344CB8AC3E}">
        <p14:creationId xmlns:p14="http://schemas.microsoft.com/office/powerpoint/2010/main" val="18897233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935" t="27004" r="2591" b="31139"/>
          <a:stretch/>
        </p:blipFill>
        <p:spPr>
          <a:xfrm>
            <a:off x="196250" y="2701195"/>
            <a:ext cx="11848892" cy="409992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20060" t="45170" r="20224" b="25083"/>
          <a:stretch/>
        </p:blipFill>
        <p:spPr>
          <a:xfrm>
            <a:off x="3755682" y="1088099"/>
            <a:ext cx="8065016" cy="3107153"/>
          </a:xfrm>
          <a:prstGeom prst="rect">
            <a:avLst/>
          </a:prstGeom>
        </p:spPr>
      </p:pic>
      <p:sp>
        <p:nvSpPr>
          <p:cNvPr id="6" name="TextBox 5"/>
          <p:cNvSpPr txBox="1"/>
          <p:nvPr/>
        </p:nvSpPr>
        <p:spPr>
          <a:xfrm>
            <a:off x="332795" y="1569309"/>
            <a:ext cx="3286342" cy="1200329"/>
          </a:xfrm>
          <a:prstGeom prst="rect">
            <a:avLst/>
          </a:prstGeom>
          <a:noFill/>
        </p:spPr>
        <p:txBody>
          <a:bodyPr wrap="square" rtlCol="0">
            <a:spAutoFit/>
          </a:bodyPr>
          <a:lstStyle/>
          <a:p>
            <a:r>
              <a:rPr lang="en-US" sz="2400" b="1" i="1" dirty="0" smtClean="0">
                <a:solidFill>
                  <a:srgbClr val="C33B32"/>
                </a:solidFill>
                <a:latin typeface="Arial" panose="020B0604020202020204" pitchFamily="34" charset="0"/>
                <a:cs typeface="Arial" panose="020B0604020202020204" pitchFamily="34" charset="0"/>
              </a:rPr>
              <a:t>Single Family Living </a:t>
            </a:r>
            <a:r>
              <a:rPr lang="en-US" sz="2400" dirty="0" smtClean="0">
                <a:solidFill>
                  <a:srgbClr val="5F574F"/>
                </a:solidFill>
                <a:latin typeface="Arial" panose="020B0604020202020204" pitchFamily="34" charset="0"/>
                <a:cs typeface="Arial" panose="020B0604020202020204" pitchFamily="34" charset="0"/>
              </a:rPr>
              <a:t>33 Units To The Acre</a:t>
            </a:r>
          </a:p>
          <a:p>
            <a:endParaRPr lang="en-US" sz="2400" b="1" dirty="0">
              <a:solidFill>
                <a:srgbClr val="5F574F"/>
              </a:solidFill>
              <a:latin typeface="Arial" panose="020B0604020202020204" pitchFamily="34" charset="0"/>
              <a:cs typeface="Arial" panose="020B0604020202020204" pitchFamily="34" charset="0"/>
            </a:endParaRPr>
          </a:p>
        </p:txBody>
      </p:sp>
      <p:sp>
        <p:nvSpPr>
          <p:cNvPr id="7" name="TextBox 6"/>
          <p:cNvSpPr txBox="1"/>
          <p:nvPr/>
        </p:nvSpPr>
        <p:spPr>
          <a:xfrm>
            <a:off x="7489634" y="1199977"/>
            <a:ext cx="4331063" cy="369332"/>
          </a:xfrm>
          <a:prstGeom prst="rect">
            <a:avLst/>
          </a:prstGeom>
          <a:noFill/>
        </p:spPr>
        <p:txBody>
          <a:bodyPr wrap="square" rtlCol="0">
            <a:spAutoFit/>
          </a:bodyPr>
          <a:lstStyle/>
          <a:p>
            <a:pPr algn="r"/>
            <a:r>
              <a:rPr lang="en-US" dirty="0" smtClean="0">
                <a:solidFill>
                  <a:schemeClr val="bg1"/>
                </a:solidFill>
                <a:latin typeface="Arial" panose="020B0604020202020204" pitchFamily="34" charset="0"/>
                <a:cs typeface="Arial" panose="020B0604020202020204" pitchFamily="34" charset="0"/>
              </a:rPr>
              <a:t>www.laflorestabrea.com</a:t>
            </a:r>
            <a:endParaRPr lang="en-US" dirty="0">
              <a:solidFill>
                <a:schemeClr val="bg1"/>
              </a:solidFill>
              <a:latin typeface="Arial" panose="020B0604020202020204" pitchFamily="34" charset="0"/>
              <a:cs typeface="Arial" panose="020B0604020202020204" pitchFamily="34" charset="0"/>
            </a:endParaRPr>
          </a:p>
        </p:txBody>
      </p:sp>
      <p:sp>
        <p:nvSpPr>
          <p:cNvPr id="8" name="Title 2"/>
          <p:cNvSpPr>
            <a:spLocks noGrp="1"/>
          </p:cNvSpPr>
          <p:nvPr>
            <p:ph type="title"/>
          </p:nvPr>
        </p:nvSpPr>
        <p:spPr>
          <a:xfrm>
            <a:off x="-3324806" y="26583"/>
            <a:ext cx="11487903" cy="1117455"/>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Agave At La </a:t>
            </a:r>
            <a:r>
              <a:rPr lang="en-US" sz="3200" b="1" dirty="0" err="1" smtClean="0">
                <a:solidFill>
                  <a:srgbClr val="10416A"/>
                </a:solidFill>
                <a:latin typeface="Arial" panose="020B0604020202020204" pitchFamily="34" charset="0"/>
                <a:cs typeface="Arial" panose="020B0604020202020204" pitchFamily="34" charset="0"/>
              </a:rPr>
              <a:t>Floresta</a:t>
            </a:r>
            <a:r>
              <a:rPr lang="en-US" sz="3200" b="1" dirty="0" smtClean="0">
                <a:solidFill>
                  <a:srgbClr val="10416A"/>
                </a:solidFill>
                <a:latin typeface="Arial" panose="020B0604020202020204" pitchFamily="34" charset="0"/>
                <a:cs typeface="Arial" panose="020B0604020202020204" pitchFamily="34" charset="0"/>
              </a:rPr>
              <a:t>  </a:t>
            </a:r>
            <a:endParaRPr lang="en-US" sz="3200" b="1" dirty="0">
              <a:solidFill>
                <a:srgbClr val="1041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9750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62410" y="0"/>
            <a:ext cx="10382410" cy="1139649"/>
          </a:xfrm>
        </p:spPr>
        <p:txBody>
          <a:bodyPr>
            <a:normAutofit/>
          </a:bodyPr>
          <a:lstStyle/>
          <a:p>
            <a:pPr algn="ctr"/>
            <a:r>
              <a:rPr lang="en-US" sz="3200" b="1" dirty="0" smtClean="0">
                <a:solidFill>
                  <a:srgbClr val="10416A"/>
                </a:solidFill>
                <a:latin typeface="Arial" panose="020B0604020202020204" pitchFamily="34" charset="0"/>
                <a:cs typeface="Arial" panose="020B0604020202020204" pitchFamily="34" charset="0"/>
              </a:rPr>
              <a:t>Agave At La </a:t>
            </a:r>
            <a:r>
              <a:rPr lang="en-US" sz="3200" b="1" dirty="0" err="1" smtClean="0">
                <a:solidFill>
                  <a:srgbClr val="10416A"/>
                </a:solidFill>
                <a:latin typeface="Arial" panose="020B0604020202020204" pitchFamily="34" charset="0"/>
                <a:cs typeface="Arial" panose="020B0604020202020204" pitchFamily="34" charset="0"/>
              </a:rPr>
              <a:t>Floresta</a:t>
            </a:r>
            <a:r>
              <a:rPr lang="en-US" sz="3200" b="1" dirty="0" smtClean="0">
                <a:solidFill>
                  <a:srgbClr val="10416A"/>
                </a:solidFill>
                <a:latin typeface="Arial" panose="020B0604020202020204" pitchFamily="34" charset="0"/>
                <a:cs typeface="Arial" panose="020B0604020202020204" pitchFamily="34" charset="0"/>
              </a:rPr>
              <a:t>  </a:t>
            </a:r>
            <a:endParaRPr lang="en-US" sz="3200" b="1" dirty="0">
              <a:solidFill>
                <a:srgbClr val="10416A"/>
              </a:solidFill>
              <a:latin typeface="Arial" panose="020B0604020202020204" pitchFamily="34" charset="0"/>
              <a:cs typeface="Arial" panose="020B0604020202020204" pitchFamily="34" charset="0"/>
            </a:endParaRPr>
          </a:p>
        </p:txBody>
      </p:sp>
      <p:sp>
        <p:nvSpPr>
          <p:cNvPr id="19" name="Content Placeholder 1"/>
          <p:cNvSpPr>
            <a:spLocks noGrp="1"/>
          </p:cNvSpPr>
          <p:nvPr>
            <p:ph idx="1"/>
          </p:nvPr>
        </p:nvSpPr>
        <p:spPr>
          <a:xfrm>
            <a:off x="818990" y="1223855"/>
            <a:ext cx="4864180" cy="527128"/>
          </a:xfrm>
        </p:spPr>
        <p:txBody>
          <a:bodyPr>
            <a:normAutofit/>
          </a:bodyPr>
          <a:lstStyle/>
          <a:p>
            <a:pPr marL="0" indent="0">
              <a:buNone/>
            </a:pPr>
            <a:r>
              <a:rPr lang="en-US" sz="2400" dirty="0" smtClean="0">
                <a:latin typeface="Arial" panose="020B0604020202020204" pitchFamily="34" charset="0"/>
                <a:cs typeface="Arial" panose="020B0604020202020204" pitchFamily="34" charset="0"/>
              </a:rPr>
              <a:t>First Floor / Garage Plan/16 Units</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1828" t="47505" r="39132" b="35447"/>
          <a:stretch/>
        </p:blipFill>
        <p:spPr>
          <a:xfrm>
            <a:off x="9328150" y="50800"/>
            <a:ext cx="2652246" cy="183495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518" t="24667" r="15926" b="29667"/>
          <a:stretch/>
        </p:blipFill>
        <p:spPr>
          <a:xfrm>
            <a:off x="720089" y="1830743"/>
            <a:ext cx="10803115" cy="4728520"/>
          </a:xfrm>
          <a:prstGeom prst="rect">
            <a:avLst/>
          </a:prstGeom>
        </p:spPr>
      </p:pic>
      <p:sp>
        <p:nvSpPr>
          <p:cNvPr id="7" name="TextBox 6"/>
          <p:cNvSpPr txBox="1"/>
          <p:nvPr/>
        </p:nvSpPr>
        <p:spPr>
          <a:xfrm>
            <a:off x="7860937" y="6488668"/>
            <a:ext cx="4331063" cy="369332"/>
          </a:xfrm>
          <a:prstGeom prst="rect">
            <a:avLst/>
          </a:prstGeom>
          <a:noFill/>
        </p:spPr>
        <p:txBody>
          <a:bodyPr wrap="square" rtlCol="0">
            <a:spAutoFit/>
          </a:bodyPr>
          <a:lstStyle/>
          <a:p>
            <a:pPr algn="r"/>
            <a:r>
              <a:rPr lang="en-US" dirty="0" smtClean="0">
                <a:latin typeface="Arial" panose="020B0604020202020204" pitchFamily="34" charset="0"/>
                <a:cs typeface="Arial" panose="020B0604020202020204" pitchFamily="34" charset="0"/>
              </a:rPr>
              <a:t>www.laflorestabrea.com</a:t>
            </a:r>
            <a:endParaRPr lang="en-US" dirty="0">
              <a:latin typeface="Arial" panose="020B0604020202020204" pitchFamily="34" charset="0"/>
              <a:cs typeface="Arial" panose="020B0604020202020204" pitchFamily="34" charset="0"/>
            </a:endParaRPr>
          </a:p>
        </p:txBody>
      </p:sp>
      <p:sp>
        <p:nvSpPr>
          <p:cNvPr id="8" name="5-Point Star 7"/>
          <p:cNvSpPr/>
          <p:nvPr/>
        </p:nvSpPr>
        <p:spPr>
          <a:xfrm>
            <a:off x="3571671" y="3175186"/>
            <a:ext cx="217340" cy="31267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613723">
            <a:off x="3971155" y="1940360"/>
            <a:ext cx="279263" cy="25473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5268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512" t="27041" r="46298" b="30636"/>
          <a:stretch/>
        </p:blipFill>
        <p:spPr>
          <a:xfrm>
            <a:off x="419202" y="538479"/>
            <a:ext cx="8009903" cy="624470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1828" t="46413" r="39132" b="35447"/>
          <a:stretch/>
        </p:blipFill>
        <p:spPr>
          <a:xfrm>
            <a:off x="8752933" y="123222"/>
            <a:ext cx="3062198" cy="2254218"/>
          </a:xfrm>
          <a:prstGeom prst="rect">
            <a:avLst/>
          </a:prstGeom>
        </p:spPr>
      </p:pic>
      <p:sp>
        <p:nvSpPr>
          <p:cNvPr id="10" name="TextBox 9"/>
          <p:cNvSpPr txBox="1"/>
          <p:nvPr/>
        </p:nvSpPr>
        <p:spPr>
          <a:xfrm>
            <a:off x="8633925" y="3197290"/>
            <a:ext cx="4455856" cy="2677656"/>
          </a:xfrm>
          <a:prstGeom prst="rect">
            <a:avLst/>
          </a:prstGeom>
          <a:noFill/>
        </p:spPr>
        <p:txBody>
          <a:bodyPr wrap="square" rtlCol="0">
            <a:spAutoFit/>
          </a:bodyPr>
          <a:lstStyle/>
          <a:p>
            <a:r>
              <a:rPr lang="en-US" sz="2400" dirty="0" smtClean="0">
                <a:solidFill>
                  <a:srgbClr val="5F574F"/>
                </a:solidFill>
                <a:latin typeface="Arial" panose="020B0604020202020204" pitchFamily="34" charset="0"/>
                <a:cs typeface="Arial" panose="020B0604020202020204" pitchFamily="34" charset="0"/>
              </a:rPr>
              <a:t>Great Room </a:t>
            </a:r>
          </a:p>
          <a:p>
            <a:r>
              <a:rPr lang="en-US" sz="2400" b="1" i="1" dirty="0" smtClean="0">
                <a:solidFill>
                  <a:srgbClr val="C33B32"/>
                </a:solidFill>
                <a:latin typeface="Arial" panose="020B0604020202020204" pitchFamily="34" charset="0"/>
                <a:cs typeface="Arial" panose="020B0604020202020204" pitchFamily="34" charset="0"/>
              </a:rPr>
              <a:t>Kitchen Centerpieces</a:t>
            </a:r>
          </a:p>
          <a:p>
            <a:r>
              <a:rPr lang="en-US" sz="2400" dirty="0" smtClean="0">
                <a:solidFill>
                  <a:srgbClr val="5F574F"/>
                </a:solidFill>
                <a:latin typeface="Arial" panose="020B0604020202020204" pitchFamily="34" charset="0"/>
                <a:cs typeface="Arial" panose="020B0604020202020204" pitchFamily="34" charset="0"/>
              </a:rPr>
              <a:t>Den Possibilities</a:t>
            </a:r>
          </a:p>
          <a:p>
            <a:r>
              <a:rPr lang="en-US" sz="2400" b="1" i="1" dirty="0" smtClean="0">
                <a:solidFill>
                  <a:srgbClr val="C33B32"/>
                </a:solidFill>
                <a:latin typeface="Arial" panose="020B0604020202020204" pitchFamily="34" charset="0"/>
                <a:cs typeface="Arial" panose="020B0604020202020204" pitchFamily="34" charset="0"/>
              </a:rPr>
              <a:t>Large Roll-in Shower</a:t>
            </a:r>
            <a:r>
              <a:rPr lang="en-US" sz="2400" dirty="0">
                <a:solidFill>
                  <a:srgbClr val="5F574F"/>
                </a:solidFill>
                <a:latin typeface="Arial" panose="020B0604020202020204" pitchFamily="34" charset="0"/>
                <a:cs typeface="Arial" panose="020B0604020202020204" pitchFamily="34" charset="0"/>
              </a:rPr>
              <a:t> </a:t>
            </a:r>
            <a:r>
              <a:rPr lang="en-US" sz="2400" dirty="0" smtClean="0">
                <a:solidFill>
                  <a:srgbClr val="5F574F"/>
                </a:solidFill>
                <a:latin typeface="Arial" panose="020B0604020202020204" pitchFamily="34" charset="0"/>
                <a:cs typeface="Arial" panose="020B0604020202020204" pitchFamily="34" charset="0"/>
              </a:rPr>
              <a:t>       Room Size Terraces</a:t>
            </a:r>
            <a:endParaRPr lang="en-US" sz="2400" dirty="0">
              <a:solidFill>
                <a:srgbClr val="5F574F"/>
              </a:solidFill>
              <a:latin typeface="Arial" panose="020B0604020202020204" pitchFamily="34" charset="0"/>
              <a:cs typeface="Arial" panose="020B0604020202020204" pitchFamily="34" charset="0"/>
            </a:endParaRPr>
          </a:p>
          <a:p>
            <a:endParaRPr lang="en-US" sz="2400" dirty="0">
              <a:solidFill>
                <a:srgbClr val="5F574F"/>
              </a:solidFill>
              <a:latin typeface="Arial" panose="020B0604020202020204" pitchFamily="34" charset="0"/>
              <a:cs typeface="Arial" panose="020B0604020202020204" pitchFamily="34" charset="0"/>
            </a:endParaRPr>
          </a:p>
          <a:p>
            <a:endParaRPr lang="en-US" sz="2400" b="1" i="1" dirty="0">
              <a:solidFill>
                <a:srgbClr val="C33B32"/>
              </a:solidFill>
              <a:latin typeface="Arial" panose="020B0604020202020204" pitchFamily="34" charset="0"/>
              <a:cs typeface="Arial" panose="020B0604020202020204" pitchFamily="34" charset="0"/>
            </a:endParaRPr>
          </a:p>
        </p:txBody>
      </p:sp>
      <p:sp>
        <p:nvSpPr>
          <p:cNvPr id="6" name="TextBox 5"/>
          <p:cNvSpPr txBox="1"/>
          <p:nvPr/>
        </p:nvSpPr>
        <p:spPr>
          <a:xfrm>
            <a:off x="7778798" y="6488668"/>
            <a:ext cx="4331063" cy="369332"/>
          </a:xfrm>
          <a:prstGeom prst="rect">
            <a:avLst/>
          </a:prstGeom>
          <a:noFill/>
        </p:spPr>
        <p:txBody>
          <a:bodyPr wrap="square" rtlCol="0">
            <a:spAutoFit/>
          </a:bodyPr>
          <a:lstStyle/>
          <a:p>
            <a:pPr algn="r"/>
            <a:r>
              <a:rPr lang="en-US" dirty="0" smtClean="0">
                <a:solidFill>
                  <a:srgbClr val="5F574F"/>
                </a:solidFill>
                <a:latin typeface="Arial" panose="020B0604020202020204" pitchFamily="34" charset="0"/>
                <a:cs typeface="Arial" panose="020B0604020202020204" pitchFamily="34" charset="0"/>
              </a:rPr>
              <a:t>www.laflorestabrea.com</a:t>
            </a:r>
            <a:endParaRPr lang="en-US" dirty="0">
              <a:solidFill>
                <a:srgbClr val="5F574F"/>
              </a:solidFill>
              <a:latin typeface="Arial" panose="020B0604020202020204" pitchFamily="34" charset="0"/>
              <a:cs typeface="Arial" panose="020B0604020202020204" pitchFamily="34" charset="0"/>
            </a:endParaRPr>
          </a:p>
        </p:txBody>
      </p:sp>
      <p:sp>
        <p:nvSpPr>
          <p:cNvPr id="8" name="5-Point Star 7"/>
          <p:cNvSpPr/>
          <p:nvPr/>
        </p:nvSpPr>
        <p:spPr>
          <a:xfrm>
            <a:off x="1063915" y="4615228"/>
            <a:ext cx="217340" cy="31267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2991273" y="5354415"/>
            <a:ext cx="217340" cy="31267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1281255" y="6332330"/>
            <a:ext cx="217340" cy="31267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5373" y="56914"/>
            <a:ext cx="3252887" cy="3963890"/>
          </a:xfrm>
          <a:prstGeom prst="rect">
            <a:avLst/>
          </a:prstGeom>
          <a:solidFill>
            <a:srgbClr val="FFFFFF">
              <a:alpha val="4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27887" y="56914"/>
            <a:ext cx="4155026" cy="2019354"/>
          </a:xfrm>
          <a:prstGeom prst="rect">
            <a:avLst/>
          </a:prstGeom>
          <a:solidFill>
            <a:srgbClr val="FFFFFF">
              <a:alpha val="4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97828" y="2896118"/>
            <a:ext cx="3384925" cy="3750896"/>
          </a:xfrm>
          <a:prstGeom prst="rect">
            <a:avLst/>
          </a:prstGeom>
          <a:solidFill>
            <a:srgbClr val="FFFFFF">
              <a:alpha val="4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6200000">
            <a:off x="3171642" y="2982452"/>
            <a:ext cx="231486" cy="226932"/>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0800000">
            <a:off x="5151418" y="3345038"/>
            <a:ext cx="235884" cy="252311"/>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5400000">
            <a:off x="5273483" y="3046892"/>
            <a:ext cx="210548" cy="236114"/>
          </a:xfrm>
          <a:prstGeom prst="triangle">
            <a:avLst>
              <a:gd name="adj" fmla="val 3502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10800000">
            <a:off x="3553081" y="3130328"/>
            <a:ext cx="218564" cy="279789"/>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52695" y="100999"/>
            <a:ext cx="6858000" cy="369332"/>
          </a:xfrm>
          <a:prstGeom prst="rect">
            <a:avLst/>
          </a:prstGeom>
          <a:noFill/>
        </p:spPr>
        <p:txBody>
          <a:bodyPr wrap="square" rtlCol="0">
            <a:spAutoFit/>
          </a:bodyPr>
          <a:lstStyle/>
          <a:p>
            <a:r>
              <a:rPr lang="en-US" b="1" dirty="0" smtClean="0">
                <a:latin typeface="NewsGoth Cn BT" panose="020B0506020202030204" pitchFamily="34" charset="0"/>
              </a:rPr>
              <a:t>1,565 </a:t>
            </a:r>
            <a:r>
              <a:rPr lang="en-US" b="1" dirty="0" err="1" smtClean="0">
                <a:latin typeface="NewsGoth Cn BT" panose="020B0506020202030204" pitchFamily="34" charset="0"/>
              </a:rPr>
              <a:t>sqft</a:t>
            </a:r>
            <a:r>
              <a:rPr lang="en-US" b="1" dirty="0" smtClean="0">
                <a:latin typeface="NewsGoth Cn BT" panose="020B0506020202030204" pitchFamily="34" charset="0"/>
              </a:rPr>
              <a:t> total </a:t>
            </a:r>
            <a:r>
              <a:rPr lang="en-US" dirty="0" smtClean="0">
                <a:latin typeface="NewsGoth Cn BT" panose="020B0506020202030204" pitchFamily="34" charset="0"/>
              </a:rPr>
              <a:t>| </a:t>
            </a:r>
            <a:r>
              <a:rPr lang="en-US" dirty="0">
                <a:latin typeface="NewsGoth Cn BT" panose="020B0506020202030204" pitchFamily="34" charset="0"/>
              </a:rPr>
              <a:t>3</a:t>
            </a:r>
            <a:r>
              <a:rPr lang="en-US" dirty="0" smtClean="0">
                <a:latin typeface="NewsGoth Cn BT" panose="020B0506020202030204" pitchFamily="34" charset="0"/>
              </a:rPr>
              <a:t> Bedroom / 2  Bath, Open plan, 2-car Garage</a:t>
            </a:r>
            <a:endParaRPr lang="en-US" dirty="0">
              <a:latin typeface="NewsGoth Cn BT" panose="020B0506020202030204" pitchFamily="34" charset="0"/>
            </a:endParaRPr>
          </a:p>
        </p:txBody>
      </p:sp>
    </p:spTree>
    <p:extLst>
      <p:ext uri="{BB962C8B-B14F-4D97-AF65-F5344CB8AC3E}">
        <p14:creationId xmlns:p14="http://schemas.microsoft.com/office/powerpoint/2010/main" val="17234004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8087" y="468284"/>
            <a:ext cx="9064513" cy="584775"/>
          </a:xfrm>
          <a:prstGeom prst="rect">
            <a:avLst/>
          </a:prstGeom>
          <a:noFill/>
        </p:spPr>
        <p:txBody>
          <a:bodyPr wrap="square" rtlCol="0">
            <a:spAutoFit/>
          </a:bodyPr>
          <a:lstStyle/>
          <a:p>
            <a:pPr algn="ctr"/>
            <a:r>
              <a:rPr lang="en-US" sz="3200" b="1" dirty="0" smtClean="0">
                <a:solidFill>
                  <a:srgbClr val="10416A"/>
                </a:solidFill>
                <a:latin typeface="Arial" panose="020B0604020202020204" pitchFamily="34" charset="0"/>
                <a:cs typeface="Arial" panose="020B0604020202020204" pitchFamily="34" charset="0"/>
              </a:rPr>
              <a:t>Kitchen Trends For The 55+ Buyer</a:t>
            </a:r>
            <a:endParaRPr lang="en-US" sz="3200" b="1" dirty="0">
              <a:solidFill>
                <a:srgbClr val="10416A"/>
              </a:solidFill>
              <a:latin typeface="Arial" panose="020B0604020202020204" pitchFamily="34" charset="0"/>
              <a:cs typeface="Arial" panose="020B0604020202020204" pitchFamily="34" charset="0"/>
            </a:endParaRPr>
          </a:p>
        </p:txBody>
      </p:sp>
      <p:sp>
        <p:nvSpPr>
          <p:cNvPr id="4" name="TextBox 3"/>
          <p:cNvSpPr txBox="1"/>
          <p:nvPr/>
        </p:nvSpPr>
        <p:spPr>
          <a:xfrm>
            <a:off x="1059233" y="1734721"/>
            <a:ext cx="5455340" cy="4524315"/>
          </a:xfrm>
          <a:prstGeom prst="rect">
            <a:avLst/>
          </a:prstGeom>
          <a:noFill/>
        </p:spPr>
        <p:txBody>
          <a:bodyPr wrap="none" rtlCol="0">
            <a:spAutoFit/>
          </a:bodyPr>
          <a:lstStyle/>
          <a:p>
            <a:pPr marL="457200" indent="-4572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More than just for cooking</a:t>
            </a:r>
          </a:p>
          <a:p>
            <a:pPr marL="457200" indent="-457200">
              <a:buClr>
                <a:srgbClr val="10416A"/>
              </a:buClr>
              <a:buFont typeface="Wingdings" panose="05000000000000000000" pitchFamily="2" charset="2"/>
              <a:buChar char="§"/>
            </a:pPr>
            <a:endParaRPr lang="en-US" sz="2400" dirty="0" smtClean="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Open to the rest of the house</a:t>
            </a:r>
          </a:p>
          <a:p>
            <a:pPr marL="457200" indent="-457200">
              <a:buClr>
                <a:srgbClr val="10416A"/>
              </a:buClr>
              <a:buFont typeface="Wingdings" panose="05000000000000000000" pitchFamily="2" charset="2"/>
              <a:buChar char="§"/>
            </a:pPr>
            <a:endParaRPr lang="en-US" sz="2400" dirty="0" smtClean="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Ease of use for all</a:t>
            </a:r>
          </a:p>
          <a:p>
            <a:pPr marL="457200" indent="-457200">
              <a:buClr>
                <a:srgbClr val="10416A"/>
              </a:buClr>
              <a:buFont typeface="Wingdings" panose="05000000000000000000" pitchFamily="2" charset="2"/>
              <a:buChar char="§"/>
            </a:pPr>
            <a:endParaRPr lang="en-US" sz="2400" dirty="0" smtClean="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a:solidFill>
                  <a:srgbClr val="5F574F"/>
                </a:solidFill>
                <a:latin typeface="Arial" panose="020B0604020202020204" pitchFamily="34" charset="0"/>
                <a:cs typeface="Arial" panose="020B0604020202020204" pitchFamily="34" charset="0"/>
              </a:rPr>
              <a:t>Connectivity</a:t>
            </a:r>
          </a:p>
          <a:p>
            <a:pPr marL="457200" indent="-457200">
              <a:buClr>
                <a:srgbClr val="10416A"/>
              </a:buClr>
              <a:buFont typeface="Wingdings" panose="05000000000000000000" pitchFamily="2" charset="2"/>
              <a:buChar char="§"/>
            </a:pPr>
            <a:endParaRPr lang="en-US" sz="2400" dirty="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a:solidFill>
                  <a:srgbClr val="5F574F"/>
                </a:solidFill>
                <a:latin typeface="Arial" panose="020B0604020202020204" pitchFamily="34" charset="0"/>
                <a:cs typeface="Arial" panose="020B0604020202020204" pitchFamily="34" charset="0"/>
              </a:rPr>
              <a:t>“Modern” designs</a:t>
            </a:r>
          </a:p>
          <a:p>
            <a:pPr marL="457200" indent="-457200">
              <a:buClr>
                <a:srgbClr val="10416A"/>
              </a:buClr>
              <a:buFont typeface="Wingdings" panose="05000000000000000000" pitchFamily="2" charset="2"/>
              <a:buChar char="§"/>
            </a:pPr>
            <a:endParaRPr lang="en-US" sz="2400" dirty="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a:solidFill>
                  <a:srgbClr val="5F574F"/>
                </a:solidFill>
                <a:latin typeface="Arial" panose="020B0604020202020204" pitchFamily="34" charset="0"/>
                <a:cs typeface="Arial" panose="020B0604020202020204" pitchFamily="34" charset="0"/>
              </a:rPr>
              <a:t>Quartz will be the preferred </a:t>
            </a:r>
            <a:r>
              <a:rPr lang="en-US" sz="2400" dirty="0" smtClean="0">
                <a:solidFill>
                  <a:srgbClr val="5F574F"/>
                </a:solidFill>
                <a:latin typeface="Arial" panose="020B0604020202020204" pitchFamily="34" charset="0"/>
                <a:cs typeface="Arial" panose="020B0604020202020204" pitchFamily="34" charset="0"/>
              </a:rPr>
              <a:t>surface</a:t>
            </a:r>
          </a:p>
          <a:p>
            <a:pPr marL="457200" indent="-457200">
              <a:buClr>
                <a:srgbClr val="10416A"/>
              </a:buClr>
              <a:buFont typeface="Wingdings" panose="05000000000000000000" pitchFamily="2" charset="2"/>
              <a:buChar char="§"/>
            </a:pPr>
            <a:endParaRPr lang="en-US" sz="2400" dirty="0" smtClean="0">
              <a:solidFill>
                <a:srgbClr val="5F57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63431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10521" b="4996"/>
          <a:stretch/>
        </p:blipFill>
        <p:spPr>
          <a:xfrm>
            <a:off x="0" y="-12700"/>
            <a:ext cx="12191999" cy="6872557"/>
          </a:xfrm>
          <a:prstGeom prst="rect">
            <a:avLst/>
          </a:prstGeom>
          <a:ln>
            <a:noFill/>
          </a:ln>
          <a:effectLst/>
        </p:spPr>
      </p:pic>
    </p:spTree>
    <p:extLst>
      <p:ext uri="{BB962C8B-B14F-4D97-AF65-F5344CB8AC3E}">
        <p14:creationId xmlns:p14="http://schemas.microsoft.com/office/powerpoint/2010/main" val="70874531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a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502900" y="1025525"/>
            <a:ext cx="1112838"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Subtitle 2"/>
          <p:cNvSpPr>
            <a:spLocks noGrp="1"/>
          </p:cNvSpPr>
          <p:nvPr>
            <p:ph type="subTitle" idx="4294967295"/>
          </p:nvPr>
        </p:nvSpPr>
        <p:spPr bwMode="auto">
          <a:xfrm>
            <a:off x="457200" y="2662238"/>
            <a:ext cx="11168063" cy="41830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0" eaLnBrk="1" hangingPunct="1">
              <a:buFont typeface="Arial" charset="0"/>
              <a:buNone/>
              <a:defRPr/>
            </a:pPr>
            <a:r>
              <a:rPr altLang="en-US" dirty="0" smtClean="0">
                <a:solidFill>
                  <a:srgbClr val="0D0D0D"/>
                </a:solidFill>
                <a:latin typeface="Arial" charset="0"/>
                <a:ea typeface="ＭＳ Ｐゴシック" charset="-128"/>
                <a:cs typeface="Arial" charset="0"/>
              </a:rPr>
              <a:t>Credit(s) earned on completion of this course will be reported to AIA CES for AIA members upon completion of the AIA/CES Session Participation Forms found in the back of this session room and online at </a:t>
            </a:r>
            <a:r>
              <a:rPr altLang="en-US" b="1" dirty="0" smtClean="0">
                <a:solidFill>
                  <a:srgbClr val="C33B32"/>
                </a:solidFill>
                <a:latin typeface="Arial" charset="0"/>
                <a:ea typeface="ＭＳ Ｐゴシック" charset="-128"/>
                <a:cs typeface="Arial" charset="0"/>
              </a:rPr>
              <a:t>BuildersShow.com</a:t>
            </a:r>
            <a:r>
              <a:rPr altLang="en-US" dirty="0" smtClean="0">
                <a:solidFill>
                  <a:srgbClr val="0D0D0D"/>
                </a:solidFill>
                <a:latin typeface="Arial" charset="0"/>
                <a:ea typeface="ＭＳ Ｐゴシック" charset="-128"/>
                <a:cs typeface="Arial" charset="0"/>
              </a:rPr>
              <a:t>. Certificates of Completion for both AIA members and non-AIA members are available upon request. </a:t>
            </a:r>
          </a:p>
          <a:p>
            <a:pPr marL="0" eaLnBrk="1" hangingPunct="1">
              <a:buFont typeface="Arial" charset="0"/>
              <a:buNone/>
              <a:defRPr/>
            </a:pPr>
            <a:r>
              <a:rPr altLang="en-US" dirty="0" smtClean="0">
                <a:solidFill>
                  <a:srgbClr val="0D0D0D"/>
                </a:solidFill>
                <a:latin typeface="Arial" charset="0"/>
                <a:ea typeface="ＭＳ Ｐゴシック" charset="-128"/>
                <a:cs typeface="Arial" charset="0"/>
              </a:rPr>
              <a:t>This course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pPr>
              <a:buFont typeface="Arial" charset="0"/>
              <a:buNone/>
              <a:defRPr/>
            </a:pPr>
            <a:endParaRPr altLang="en-US" dirty="0" smtClean="0">
              <a:latin typeface="Arial" charset="0"/>
              <a:ea typeface="ＭＳ Ｐゴシック" charset="-128"/>
              <a:cs typeface="Arial" charset="0"/>
            </a:endParaRPr>
          </a:p>
        </p:txBody>
      </p:sp>
      <p:sp>
        <p:nvSpPr>
          <p:cNvPr id="11268" name="Title 1"/>
          <p:cNvSpPr>
            <a:spLocks noGrp="1"/>
          </p:cNvSpPr>
          <p:nvPr>
            <p:ph type="title"/>
          </p:nvPr>
        </p:nvSpPr>
        <p:spPr bwMode="auto">
          <a:xfrm>
            <a:off x="457200" y="1371600"/>
            <a:ext cx="11168063" cy="57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American Institute of Architects (AIA) </a:t>
            </a:r>
            <a:br>
              <a:rPr lang="en-US" altLang="en-US" dirty="0" smtClean="0">
                <a:latin typeface="Arial" panose="020B0604020202020204" pitchFamily="34" charset="0"/>
                <a:ea typeface="ＭＳ Ｐゴシック" panose="020B0600070205080204" pitchFamily="34" charset="-128"/>
                <a:cs typeface="Arial" panose="020B0604020202020204" pitchFamily="34" charset="0"/>
              </a:rPr>
            </a:b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Continuing Professional Education</a:t>
            </a:r>
            <a:br>
              <a:rPr lang="en-US" altLang="en-US" dirty="0" smtClean="0">
                <a:latin typeface="Arial" panose="020B0604020202020204" pitchFamily="34" charset="0"/>
                <a:ea typeface="ＭＳ Ｐゴシック" panose="020B0600070205080204" pitchFamily="34" charset="-128"/>
                <a:cs typeface="Arial" panose="020B0604020202020204" pitchFamily="34" charset="0"/>
              </a:rPr>
            </a:b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474639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8685" b="6868"/>
          <a:stretch/>
        </p:blipFill>
        <p:spPr>
          <a:xfrm>
            <a:off x="0" y="-12700"/>
            <a:ext cx="12192000" cy="6870700"/>
          </a:xfrm>
          <a:prstGeom prst="rect">
            <a:avLst/>
          </a:prstGeom>
          <a:effectLst/>
        </p:spPr>
      </p:pic>
    </p:spTree>
    <p:extLst>
      <p:ext uri="{BB962C8B-B14F-4D97-AF65-F5344CB8AC3E}">
        <p14:creationId xmlns:p14="http://schemas.microsoft.com/office/powerpoint/2010/main" val="26193103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12031" b="3124"/>
          <a:stretch/>
        </p:blipFill>
        <p:spPr>
          <a:xfrm>
            <a:off x="0" y="-38100"/>
            <a:ext cx="12192000" cy="6896099"/>
          </a:xfrm>
          <a:prstGeom prst="rect">
            <a:avLst/>
          </a:prstGeom>
          <a:ln>
            <a:solidFill>
              <a:schemeClr val="accent1"/>
            </a:solidFill>
          </a:ln>
          <a:effectLst/>
        </p:spPr>
      </p:pic>
    </p:spTree>
    <p:extLst>
      <p:ext uri="{BB962C8B-B14F-4D97-AF65-F5344CB8AC3E}">
        <p14:creationId xmlns:p14="http://schemas.microsoft.com/office/powerpoint/2010/main" val="13743744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6849" y="430876"/>
            <a:ext cx="8133951" cy="584775"/>
          </a:xfrm>
          <a:prstGeom prst="rect">
            <a:avLst/>
          </a:prstGeom>
          <a:noFill/>
        </p:spPr>
        <p:txBody>
          <a:bodyPr wrap="square" rtlCol="0">
            <a:spAutoFit/>
          </a:bodyPr>
          <a:lstStyle/>
          <a:p>
            <a:pPr algn="ctr"/>
            <a:r>
              <a:rPr lang="en-US" sz="3200" b="1" dirty="0" smtClean="0">
                <a:solidFill>
                  <a:srgbClr val="10416A"/>
                </a:solidFill>
                <a:latin typeface="Arial" panose="020B0604020202020204" pitchFamily="34" charset="0"/>
                <a:cs typeface="Arial" panose="020B0604020202020204" pitchFamily="34" charset="0"/>
              </a:rPr>
              <a:t>Bath Trends For The 55+ Buyer</a:t>
            </a:r>
            <a:endParaRPr lang="en-US" sz="3200" b="1" dirty="0">
              <a:solidFill>
                <a:srgbClr val="10416A"/>
              </a:solidFill>
              <a:latin typeface="Arial" panose="020B0604020202020204" pitchFamily="34" charset="0"/>
              <a:cs typeface="Arial" panose="020B0604020202020204" pitchFamily="34" charset="0"/>
            </a:endParaRPr>
          </a:p>
        </p:txBody>
      </p:sp>
      <p:sp>
        <p:nvSpPr>
          <p:cNvPr id="4" name="TextBox 3"/>
          <p:cNvSpPr txBox="1"/>
          <p:nvPr/>
        </p:nvSpPr>
        <p:spPr>
          <a:xfrm>
            <a:off x="1186233" y="1582651"/>
            <a:ext cx="5050229" cy="3416320"/>
          </a:xfrm>
          <a:prstGeom prst="rect">
            <a:avLst/>
          </a:prstGeom>
          <a:noFill/>
        </p:spPr>
        <p:txBody>
          <a:bodyPr wrap="none" rtlCol="0">
            <a:spAutoFit/>
          </a:bodyPr>
          <a:lstStyle/>
          <a:p>
            <a:pPr marL="457200" indent="-4572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Walk-in Showers In Lieu of Tubs</a:t>
            </a:r>
          </a:p>
          <a:p>
            <a:pPr marL="457200" indent="-457200">
              <a:buClr>
                <a:srgbClr val="10416A"/>
              </a:buClr>
              <a:buFont typeface="Wingdings" panose="05000000000000000000" pitchFamily="2" charset="2"/>
              <a:buChar char="§"/>
            </a:pPr>
            <a:endParaRPr lang="en-US" sz="2400" dirty="0" smtClean="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Shades Of White and Gray</a:t>
            </a:r>
          </a:p>
          <a:p>
            <a:pPr marL="342900" indent="-342900">
              <a:buClr>
                <a:srgbClr val="10416A"/>
              </a:buClr>
              <a:buFont typeface="Wingdings" panose="05000000000000000000" pitchFamily="2" charset="2"/>
              <a:buChar char="§"/>
            </a:pPr>
            <a:endParaRPr lang="en-US" sz="2400" dirty="0" smtClean="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Integrated Safety Features</a:t>
            </a:r>
          </a:p>
          <a:p>
            <a:pPr marL="457200" indent="-457200">
              <a:buClr>
                <a:srgbClr val="10416A"/>
              </a:buClr>
              <a:buFont typeface="Wingdings" panose="05000000000000000000" pitchFamily="2" charset="2"/>
              <a:buChar char="§"/>
            </a:pPr>
            <a:endParaRPr lang="en-US" sz="2400" dirty="0" smtClean="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Lots of Storage</a:t>
            </a:r>
          </a:p>
          <a:p>
            <a:pPr marL="457200" indent="-457200">
              <a:buClr>
                <a:srgbClr val="10416A"/>
              </a:buClr>
              <a:buFont typeface="Wingdings" panose="05000000000000000000" pitchFamily="2" charset="2"/>
              <a:buChar char="§"/>
            </a:pPr>
            <a:endParaRPr lang="en-US" sz="2400" dirty="0" smtClean="0">
              <a:solidFill>
                <a:srgbClr val="5F574F"/>
              </a:solidFill>
              <a:latin typeface="Arial" panose="020B0604020202020204" pitchFamily="34" charset="0"/>
              <a:cs typeface="Arial" panose="020B0604020202020204" pitchFamily="34" charset="0"/>
            </a:endParaRPr>
          </a:p>
          <a:p>
            <a:pPr marL="457200" indent="-457200">
              <a:buClr>
                <a:srgbClr val="10416A"/>
              </a:buClr>
              <a:buFont typeface="Wingdings" panose="05000000000000000000" pitchFamily="2" charset="2"/>
              <a:buChar char="§"/>
            </a:pPr>
            <a:r>
              <a:rPr lang="en-US" sz="2400" dirty="0" smtClean="0">
                <a:solidFill>
                  <a:srgbClr val="5F574F"/>
                </a:solidFill>
                <a:latin typeface="Arial" panose="020B0604020202020204" pitchFamily="34" charset="0"/>
                <a:cs typeface="Arial" panose="020B0604020202020204" pitchFamily="34" charset="0"/>
              </a:rPr>
              <a:t>Split Vanities</a:t>
            </a:r>
            <a:endParaRPr lang="en-US" sz="2400" dirty="0">
              <a:solidFill>
                <a:srgbClr val="5F57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3544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5156"/>
          <a:stretch/>
        </p:blipFill>
        <p:spPr>
          <a:xfrm>
            <a:off x="0" y="-38100"/>
            <a:ext cx="12191999" cy="6896101"/>
          </a:xfrm>
          <a:prstGeom prst="rect">
            <a:avLst/>
          </a:prstGeom>
        </p:spPr>
      </p:pic>
    </p:spTree>
    <p:extLst>
      <p:ext uri="{BB962C8B-B14F-4D97-AF65-F5344CB8AC3E}">
        <p14:creationId xmlns:p14="http://schemas.microsoft.com/office/powerpoint/2010/main" val="372012255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1809" y="175030"/>
            <a:ext cx="11459724" cy="6533804"/>
          </a:xfrm>
          <a:prstGeom prst="rect">
            <a:avLst/>
          </a:prstGeom>
          <a:effectLst/>
        </p:spPr>
      </p:pic>
    </p:spTree>
    <p:extLst>
      <p:ext uri="{BB962C8B-B14F-4D97-AF65-F5344CB8AC3E}">
        <p14:creationId xmlns:p14="http://schemas.microsoft.com/office/powerpoint/2010/main" val="268204690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14" y="88900"/>
            <a:ext cx="11274010" cy="1188660"/>
          </a:xfrm>
        </p:spPr>
        <p:txBody>
          <a:bodyPr>
            <a:normAutofit/>
          </a:bodyPr>
          <a:lstStyle/>
          <a:p>
            <a:r>
              <a:rPr lang="en-US" sz="3200" b="1" dirty="0" smtClean="0">
                <a:solidFill>
                  <a:srgbClr val="10416A"/>
                </a:solidFill>
                <a:latin typeface="Arial" panose="020B0604020202020204" pitchFamily="34" charset="0"/>
                <a:cs typeface="Arial" panose="020B0604020202020204" pitchFamily="34" charset="0"/>
              </a:rPr>
              <a:t>NOT THE SAME 55+ </a:t>
            </a:r>
            <a:r>
              <a:rPr lang="en-US" sz="3200" dirty="0" smtClean="0">
                <a:solidFill>
                  <a:srgbClr val="10416A"/>
                </a:solidFill>
                <a:latin typeface="Arial" panose="020B0604020202020204" pitchFamily="34" charset="0"/>
                <a:cs typeface="Arial" panose="020B0604020202020204" pitchFamily="34" charset="0"/>
              </a:rPr>
              <a:t>Active, Eclectic, </a:t>
            </a:r>
            <a:r>
              <a:rPr lang="en-US" sz="3200" dirty="0">
                <a:solidFill>
                  <a:srgbClr val="10416A"/>
                </a:solidFill>
                <a:latin typeface="Arial" panose="020B0604020202020204" pitchFamily="34" charset="0"/>
                <a:cs typeface="Arial" panose="020B0604020202020204" pitchFamily="34" charset="0"/>
              </a:rPr>
              <a:t>F</a:t>
            </a:r>
            <a:r>
              <a:rPr lang="en-US" sz="3200" dirty="0" smtClean="0">
                <a:solidFill>
                  <a:srgbClr val="10416A"/>
                </a:solidFill>
                <a:latin typeface="Arial" panose="020B0604020202020204" pitchFamily="34" charset="0"/>
                <a:cs typeface="Arial" panose="020B0604020202020204" pitchFamily="34" charset="0"/>
              </a:rPr>
              <a:t>amily</a:t>
            </a:r>
            <a:endParaRPr lang="en-US" sz="3200" dirty="0">
              <a:solidFill>
                <a:srgbClr val="10416A"/>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99" t="16023" r="487" b="-15438"/>
          <a:stretch/>
        </p:blipFill>
        <p:spPr bwMode="auto">
          <a:xfrm>
            <a:off x="356015" y="1225701"/>
            <a:ext cx="3824858" cy="234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s://www.pinehills.com/images/made/images/uploads/photo-gallery/VG_Beauty_Shot_Horizontal_1000_667.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091"/>
          <a:stretch/>
        </p:blipFill>
        <p:spPr bwMode="auto">
          <a:xfrm>
            <a:off x="4330748" y="1229467"/>
            <a:ext cx="3579306" cy="23374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DesignData2\Builders\BROOKFIELD RESIDENTIAL\PLAN 521\Presentation\POWER POINT\ww.JPG"/>
          <p:cNvPicPr>
            <a:picLocks noChangeAspect="1" noChangeArrowheads="1"/>
          </p:cNvPicPr>
          <p:nvPr/>
        </p:nvPicPr>
        <p:blipFill rotWithShape="1">
          <a:blip r:embed="rId4">
            <a:extLst>
              <a:ext uri="{28A0092B-C50C-407E-A947-70E740481C1C}">
                <a14:useLocalDpi xmlns:a14="http://schemas.microsoft.com/office/drawing/2010/main"/>
              </a:ext>
            </a:extLst>
          </a:blip>
          <a:srcRect t="17317" b="9003"/>
          <a:stretch/>
        </p:blipFill>
        <p:spPr bwMode="auto">
          <a:xfrm>
            <a:off x="8059929" y="1219772"/>
            <a:ext cx="3813610" cy="23471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l="19627" t="47946" r="19926" b="21942"/>
          <a:stretch/>
        </p:blipFill>
        <p:spPr>
          <a:xfrm>
            <a:off x="356015" y="3729322"/>
            <a:ext cx="7554039" cy="2910293"/>
          </a:xfrm>
          <a:prstGeom prst="rect">
            <a:avLst/>
          </a:prstGeom>
        </p:spPr>
      </p:pic>
      <p:grpSp>
        <p:nvGrpSpPr>
          <p:cNvPr id="3" name="Group 2"/>
          <p:cNvGrpSpPr/>
          <p:nvPr/>
        </p:nvGrpSpPr>
        <p:grpSpPr>
          <a:xfrm>
            <a:off x="8059928" y="3729322"/>
            <a:ext cx="3827272" cy="2913405"/>
            <a:chOff x="7622576" y="3894716"/>
            <a:chExt cx="3609997" cy="2748011"/>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l="10075" r="27741"/>
            <a:stretch/>
          </p:blipFill>
          <p:spPr>
            <a:xfrm>
              <a:off x="7622576" y="3894716"/>
              <a:ext cx="3609997" cy="2748011"/>
            </a:xfrm>
            <a:prstGeom prst="rect">
              <a:avLst/>
            </a:prstGeom>
            <a:solidFill>
              <a:schemeClr val="accent1"/>
            </a:solidFill>
          </p:spPr>
        </p:pic>
        <p:sp>
          <p:nvSpPr>
            <p:cNvPr id="10" name="5-Point Star 9"/>
            <p:cNvSpPr/>
            <p:nvPr/>
          </p:nvSpPr>
          <p:spPr>
            <a:xfrm>
              <a:off x="10142001" y="3984200"/>
              <a:ext cx="288534" cy="242812"/>
            </a:xfrm>
            <a:prstGeom prst="star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56014" y="6273453"/>
            <a:ext cx="7554039"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MPC With Clubhouse and Amenities</a:t>
            </a:r>
            <a:endParaRPr lang="en-US"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8059927" y="6273453"/>
            <a:ext cx="3827273"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Urban Alternatives</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330748" y="3202321"/>
            <a:ext cx="3579305"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MPC With a Twist</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059927" y="3202115"/>
            <a:ext cx="3827273"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Enclaves With No Label</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356014" y="3176921"/>
            <a:ext cx="3824859" cy="369332"/>
          </a:xfrm>
          <a:prstGeom prst="rect">
            <a:avLst/>
          </a:prstGeom>
          <a:solidFill>
            <a:srgbClr val="C33B32"/>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Second Home Market</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5591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8413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2183" y="3695156"/>
            <a:ext cx="3739837" cy="1882684"/>
          </a:xfrm>
        </p:spPr>
        <p:txBody>
          <a:bodyPr>
            <a:noAutofit/>
          </a:bodyPr>
          <a:lstStyle/>
          <a:p>
            <a:pPr marL="0" indent="0" algn="ctr">
              <a:buNone/>
            </a:pPr>
            <a:r>
              <a:rPr lang="en-US" sz="2000" dirty="0" smtClean="0">
                <a:solidFill>
                  <a:srgbClr val="5F574F"/>
                </a:solidFill>
                <a:latin typeface="Arial" panose="020B0604020202020204" pitchFamily="34" charset="0"/>
                <a:cs typeface="Arial" panose="020B0604020202020204" pitchFamily="34" charset="0"/>
              </a:rPr>
              <a:t>Mary </a:t>
            </a:r>
            <a:r>
              <a:rPr lang="en-US" sz="2000" dirty="0" err="1" smtClean="0">
                <a:solidFill>
                  <a:srgbClr val="5F574F"/>
                </a:solidFill>
                <a:latin typeface="Arial" panose="020B0604020202020204" pitchFamily="34" charset="0"/>
                <a:cs typeface="Arial" panose="020B0604020202020204" pitchFamily="34" charset="0"/>
              </a:rPr>
              <a:t>DeWalt</a:t>
            </a:r>
            <a:endParaRPr lang="en-US" sz="2000" dirty="0" smtClean="0">
              <a:solidFill>
                <a:srgbClr val="5F574F"/>
              </a:solidFill>
              <a:latin typeface="Arial" panose="020B0604020202020204" pitchFamily="34" charset="0"/>
              <a:cs typeface="Arial" panose="020B0604020202020204" pitchFamily="34" charset="0"/>
            </a:endParaRPr>
          </a:p>
          <a:p>
            <a:pPr marL="0" indent="0" algn="ctr">
              <a:buNone/>
            </a:pPr>
            <a:r>
              <a:rPr lang="en-US" sz="2000" b="1" dirty="0" smtClean="0">
                <a:solidFill>
                  <a:srgbClr val="5F574F"/>
                </a:solidFill>
                <a:latin typeface="Arial" panose="020B0604020202020204" pitchFamily="34" charset="0"/>
                <a:cs typeface="Arial" panose="020B0604020202020204" pitchFamily="34" charset="0"/>
              </a:rPr>
              <a:t>Mary </a:t>
            </a:r>
            <a:r>
              <a:rPr lang="en-US" sz="2000" b="1" dirty="0" err="1" smtClean="0">
                <a:solidFill>
                  <a:srgbClr val="5F574F"/>
                </a:solidFill>
                <a:latin typeface="Arial" panose="020B0604020202020204" pitchFamily="34" charset="0"/>
                <a:cs typeface="Arial" panose="020B0604020202020204" pitchFamily="34" charset="0"/>
              </a:rPr>
              <a:t>DeWalt</a:t>
            </a:r>
            <a:r>
              <a:rPr lang="en-US" sz="2000" b="1" dirty="0">
                <a:solidFill>
                  <a:srgbClr val="5F574F"/>
                </a:solidFill>
                <a:latin typeface="Arial" panose="020B0604020202020204" pitchFamily="34" charset="0"/>
                <a:cs typeface="Arial" panose="020B0604020202020204" pitchFamily="34" charset="0"/>
              </a:rPr>
              <a:t/>
            </a:r>
            <a:br>
              <a:rPr lang="en-US" sz="2000" b="1" dirty="0">
                <a:solidFill>
                  <a:srgbClr val="5F574F"/>
                </a:solidFill>
                <a:latin typeface="Arial" panose="020B0604020202020204" pitchFamily="34" charset="0"/>
                <a:cs typeface="Arial" panose="020B0604020202020204" pitchFamily="34" charset="0"/>
              </a:rPr>
            </a:br>
            <a:r>
              <a:rPr lang="en-US" sz="2000" b="1" dirty="0" smtClean="0">
                <a:solidFill>
                  <a:srgbClr val="5F574F"/>
                </a:solidFill>
                <a:latin typeface="Arial" panose="020B0604020202020204" pitchFamily="34" charset="0"/>
                <a:cs typeface="Arial" panose="020B0604020202020204" pitchFamily="34" charset="0"/>
              </a:rPr>
              <a:t>Design Group</a:t>
            </a:r>
          </a:p>
          <a:p>
            <a:pPr marL="0" indent="0" algn="ctr">
              <a:buNone/>
            </a:pPr>
            <a:r>
              <a:rPr lang="en-US" sz="1600" b="1" dirty="0" smtClean="0">
                <a:solidFill>
                  <a:srgbClr val="5F574F"/>
                </a:solidFill>
                <a:latin typeface="Arial" panose="020B0604020202020204" pitchFamily="34" charset="0"/>
                <a:cs typeface="Arial" panose="020B0604020202020204" pitchFamily="34" charset="0"/>
              </a:rPr>
              <a:t>mary@marydewaltdesigngroup.com</a:t>
            </a:r>
            <a:endParaRPr lang="en-US" sz="1600" b="1" dirty="0">
              <a:solidFill>
                <a:srgbClr val="5F574F"/>
              </a:solidFill>
              <a:latin typeface="Arial" panose="020B0604020202020204" pitchFamily="34" charset="0"/>
              <a:cs typeface="Arial" panose="020B0604020202020204" pitchFamily="34" charset="0"/>
            </a:endParaRPr>
          </a:p>
        </p:txBody>
      </p:sp>
      <p:sp>
        <p:nvSpPr>
          <p:cNvPr id="4" name="Content Placeholder 3"/>
          <p:cNvSpPr>
            <a:spLocks noGrp="1"/>
          </p:cNvSpPr>
          <p:nvPr>
            <p:ph idx="14"/>
          </p:nvPr>
        </p:nvSpPr>
        <p:spPr>
          <a:xfrm>
            <a:off x="8288484" y="3695156"/>
            <a:ext cx="3649500" cy="1663228"/>
          </a:xfrm>
        </p:spPr>
        <p:txBody>
          <a:bodyPr>
            <a:noAutofit/>
          </a:bodyPr>
          <a:lstStyle/>
          <a:p>
            <a:pPr marL="0" indent="0" algn="ctr">
              <a:buNone/>
            </a:pPr>
            <a:r>
              <a:rPr lang="en-US" sz="2000" dirty="0" smtClean="0">
                <a:solidFill>
                  <a:srgbClr val="5F574F"/>
                </a:solidFill>
                <a:latin typeface="Arial" panose="020B0604020202020204" pitchFamily="34" charset="0"/>
                <a:cs typeface="Arial" panose="020B0604020202020204" pitchFamily="34" charset="0"/>
              </a:rPr>
              <a:t>Debra Bernard</a:t>
            </a:r>
          </a:p>
          <a:p>
            <a:pPr marL="0" indent="0" algn="ctr">
              <a:buNone/>
            </a:pPr>
            <a:r>
              <a:rPr lang="en-US" sz="2000" b="1" dirty="0" smtClean="0">
                <a:solidFill>
                  <a:srgbClr val="5F574F"/>
                </a:solidFill>
                <a:latin typeface="Arial" panose="020B0604020202020204" pitchFamily="34" charset="0"/>
                <a:cs typeface="Arial" panose="020B0604020202020204" pitchFamily="34" charset="0"/>
              </a:rPr>
              <a:t>The Bernard</a:t>
            </a:r>
            <a:br>
              <a:rPr lang="en-US" sz="2000" b="1" dirty="0" smtClean="0">
                <a:solidFill>
                  <a:srgbClr val="5F574F"/>
                </a:solidFill>
                <a:latin typeface="Arial" panose="020B0604020202020204" pitchFamily="34" charset="0"/>
                <a:cs typeface="Arial" panose="020B0604020202020204" pitchFamily="34" charset="0"/>
              </a:rPr>
            </a:br>
            <a:r>
              <a:rPr lang="en-US" sz="2000" b="1" dirty="0" smtClean="0">
                <a:solidFill>
                  <a:srgbClr val="5F574F"/>
                </a:solidFill>
                <a:latin typeface="Arial" panose="020B0604020202020204" pitchFamily="34" charset="0"/>
                <a:cs typeface="Arial" panose="020B0604020202020204" pitchFamily="34" charset="0"/>
              </a:rPr>
              <a:t>Partnership</a:t>
            </a:r>
          </a:p>
          <a:p>
            <a:pPr marL="0" indent="0" algn="ctr">
              <a:buNone/>
            </a:pPr>
            <a:r>
              <a:rPr lang="en-US" sz="1600" b="1" dirty="0">
                <a:solidFill>
                  <a:srgbClr val="5F574F"/>
                </a:solidFill>
                <a:latin typeface="Arial" panose="020B0604020202020204" pitchFamily="34" charset="0"/>
                <a:cs typeface="Arial" panose="020B0604020202020204" pitchFamily="34" charset="0"/>
              </a:rPr>
              <a:t>Dbernard@bernardpartnership.com</a:t>
            </a:r>
          </a:p>
        </p:txBody>
      </p:sp>
      <p:sp>
        <p:nvSpPr>
          <p:cNvPr id="6" name="Content Placeholder 1"/>
          <p:cNvSpPr txBox="1">
            <a:spLocks/>
          </p:cNvSpPr>
          <p:nvPr/>
        </p:nvSpPr>
        <p:spPr>
          <a:xfrm>
            <a:off x="800709" y="3695156"/>
            <a:ext cx="3255264" cy="1498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rgbClr val="5F574F"/>
                </a:solidFill>
                <a:latin typeface="Arial" panose="020B0604020202020204" pitchFamily="34" charset="0"/>
                <a:cs typeface="Arial" panose="020B0604020202020204" pitchFamily="34" charset="0"/>
              </a:rPr>
              <a:t>John Thatch</a:t>
            </a:r>
          </a:p>
          <a:p>
            <a:pPr marL="0" indent="0" algn="ctr">
              <a:buFont typeface="Arial" panose="020B0604020202020204" pitchFamily="34" charset="0"/>
              <a:buNone/>
            </a:pPr>
            <a:r>
              <a:rPr lang="en-US" sz="2000" b="1" dirty="0" smtClean="0">
                <a:solidFill>
                  <a:srgbClr val="5F574F"/>
                </a:solidFill>
                <a:latin typeface="Arial" panose="020B0604020202020204" pitchFamily="34" charset="0"/>
                <a:cs typeface="Arial" panose="020B0604020202020204" pitchFamily="34" charset="0"/>
              </a:rPr>
              <a:t>Dahlin Group Architecture Planning</a:t>
            </a:r>
          </a:p>
          <a:p>
            <a:pPr marL="0" indent="0" algn="ctr">
              <a:buFont typeface="Arial" panose="020B0604020202020204" pitchFamily="34" charset="0"/>
              <a:buNone/>
            </a:pPr>
            <a:r>
              <a:rPr lang="en-US" sz="1600" b="1" dirty="0" smtClean="0">
                <a:solidFill>
                  <a:srgbClr val="5F574F"/>
                </a:solidFill>
                <a:latin typeface="Arial" panose="020B0604020202020204" pitchFamily="34" charset="0"/>
                <a:cs typeface="Arial" panose="020B0604020202020204" pitchFamily="34" charset="0"/>
              </a:rPr>
              <a:t>john.thatch@dahlingroup.com</a:t>
            </a:r>
          </a:p>
        </p:txBody>
      </p:sp>
      <p:pic>
        <p:nvPicPr>
          <p:cNvPr id="13" name="Picture 12"/>
          <p:cNvPicPr>
            <a:picLocks noChangeAspect="1"/>
          </p:cNvPicPr>
          <p:nvPr/>
        </p:nvPicPr>
        <p:blipFill>
          <a:blip r:embed="rId2"/>
          <a:stretch>
            <a:fillRect/>
          </a:stretch>
        </p:blipFill>
        <p:spPr>
          <a:xfrm>
            <a:off x="467586" y="5772150"/>
            <a:ext cx="10991850" cy="876300"/>
          </a:xfrm>
          <a:prstGeom prst="rect">
            <a:avLst/>
          </a:prstGeom>
        </p:spPr>
      </p:pic>
      <p:pic>
        <p:nvPicPr>
          <p:cNvPr id="1026" name="Picture 2" descr="Image result for mary dewalt"/>
          <p:cNvPicPr>
            <a:picLocks noChangeAspect="1" noChangeArrowheads="1"/>
          </p:cNvPicPr>
          <p:nvPr/>
        </p:nvPicPr>
        <p:blipFill rotWithShape="1">
          <a:blip r:embed="rId3">
            <a:extLst>
              <a:ext uri="{28A0092B-C50C-407E-A947-70E740481C1C}">
                <a14:useLocalDpi xmlns:a14="http://schemas.microsoft.com/office/drawing/2010/main"/>
              </a:ext>
            </a:extLst>
          </a:blip>
          <a:srcRect l="11390" r="11382"/>
          <a:stretch/>
        </p:blipFill>
        <p:spPr bwMode="auto">
          <a:xfrm>
            <a:off x="4859120" y="-1"/>
            <a:ext cx="2699658" cy="3495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3738" y="-1"/>
            <a:ext cx="2674692" cy="349567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l="27009" r="21506"/>
          <a:stretch/>
        </p:blipFill>
        <p:spPr>
          <a:xfrm>
            <a:off x="1078513" y="0"/>
            <a:ext cx="2699657" cy="3495674"/>
          </a:xfrm>
          <a:prstGeom prst="rect">
            <a:avLst/>
          </a:prstGeom>
        </p:spPr>
      </p:pic>
    </p:spTree>
    <p:extLst>
      <p:ext uri="{BB962C8B-B14F-4D97-AF65-F5344CB8AC3E}">
        <p14:creationId xmlns:p14="http://schemas.microsoft.com/office/powerpoint/2010/main" val="25378459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6479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956249" y="288636"/>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spcAft>
                <a:spcPct val="0"/>
              </a:spcAft>
            </a:pPr>
            <a:r>
              <a:rPr lang="en-US" sz="3200" b="1" dirty="0" smtClean="0">
                <a:solidFill>
                  <a:srgbClr val="10416A"/>
                </a:solidFill>
                <a:latin typeface="Arial" panose="020B0604020202020204" pitchFamily="34" charset="0"/>
                <a:cs typeface="Arial" panose="020B0604020202020204" pitchFamily="34" charset="0"/>
              </a:rPr>
              <a:t>Baby Boomer Trends</a:t>
            </a:r>
            <a:endParaRPr lang="en-US" sz="3200" b="1" dirty="0">
              <a:solidFill>
                <a:srgbClr val="10416A"/>
              </a:solidFill>
              <a:latin typeface="Arial" panose="020B0604020202020204" pitchFamily="34" charset="0"/>
              <a:cs typeface="Arial" panose="020B0604020202020204" pitchFamily="34" charset="0"/>
            </a:endParaRPr>
          </a:p>
        </p:txBody>
      </p:sp>
      <p:sp>
        <p:nvSpPr>
          <p:cNvPr id="7" name="TextBox 6"/>
          <p:cNvSpPr txBox="1"/>
          <p:nvPr/>
        </p:nvSpPr>
        <p:spPr bwMode="auto">
          <a:xfrm>
            <a:off x="1384748" y="1127974"/>
            <a:ext cx="9461051"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spcAft>
                <a:spcPct val="0"/>
              </a:spcAft>
              <a:buClr>
                <a:srgbClr val="10416A"/>
              </a:buClr>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Healthier, wealthier, and with </a:t>
            </a:r>
            <a:r>
              <a:rPr lang="en-US" sz="2000" b="1" i="1" dirty="0" smtClean="0">
                <a:solidFill>
                  <a:schemeClr val="accent6">
                    <a:lumMod val="50000"/>
                  </a:schemeClr>
                </a:solidFill>
                <a:latin typeface="Arial" panose="020B0604020202020204" pitchFamily="34" charset="0"/>
                <a:cs typeface="Arial" panose="020B0604020202020204" pitchFamily="34" charset="0"/>
              </a:rPr>
              <a:t>plans to work into their 70’s, they intend to live life with gusto.</a:t>
            </a:r>
            <a:r>
              <a:rPr lang="en-US" sz="2000" dirty="0" smtClean="0">
                <a:latin typeface="Arial" panose="020B0604020202020204" pitchFamily="34" charset="0"/>
                <a:cs typeface="Arial" panose="020B0604020202020204" pitchFamily="34" charset="0"/>
              </a:rPr>
              <a:t>  They see themselves as emotional &amp; social centers of their families</a:t>
            </a:r>
          </a:p>
          <a:p>
            <a:pPr marL="171450" indent="-171450" eaLnBrk="1" hangingPunct="1">
              <a:spcAft>
                <a:spcPct val="0"/>
              </a:spcAft>
              <a:buClr>
                <a:srgbClr val="10416A"/>
              </a:buCl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marL="342900" lvl="0" indent="-342900">
              <a:spcAft>
                <a:spcPct val="0"/>
              </a:spcAft>
              <a:buClr>
                <a:srgbClr val="10416A"/>
              </a:buClr>
              <a:buFont typeface="Wingdings" panose="05000000000000000000" pitchFamily="2" charset="2"/>
              <a:buChar char="§"/>
            </a:pPr>
            <a:r>
              <a:rPr lang="en-US" sz="2000" dirty="0">
                <a:solidFill>
                  <a:schemeClr val="tx1">
                    <a:lumMod val="75000"/>
                  </a:schemeClr>
                </a:solidFill>
                <a:latin typeface="Arial" panose="020B0604020202020204" pitchFamily="34" charset="0"/>
                <a:cs typeface="Arial" panose="020B0604020202020204" pitchFamily="34" charset="0"/>
              </a:rPr>
              <a:t>They want a homestead that can both </a:t>
            </a:r>
            <a:r>
              <a:rPr lang="en-US" sz="2000" b="1" i="1" dirty="0">
                <a:solidFill>
                  <a:schemeClr val="accent6">
                    <a:lumMod val="50000"/>
                  </a:schemeClr>
                </a:solidFill>
                <a:latin typeface="Arial" panose="020B0604020202020204" pitchFamily="34" charset="0"/>
                <a:cs typeface="Arial" panose="020B0604020202020204" pitchFamily="34" charset="0"/>
              </a:rPr>
              <a:t>accommodate family gatherings </a:t>
            </a:r>
            <a:r>
              <a:rPr lang="en-US" sz="2000" b="1" i="1" dirty="0" smtClean="0">
                <a:solidFill>
                  <a:schemeClr val="accent6">
                    <a:lumMod val="50000"/>
                  </a:schemeClr>
                </a:solidFill>
                <a:latin typeface="Arial" panose="020B0604020202020204" pitchFamily="34" charset="0"/>
                <a:cs typeface="Arial" panose="020B0604020202020204" pitchFamily="34" charset="0"/>
              </a:rPr>
              <a:t>&amp; </a:t>
            </a:r>
            <a:r>
              <a:rPr lang="en-US" sz="2000" b="1" i="1" dirty="0">
                <a:solidFill>
                  <a:schemeClr val="accent6">
                    <a:lumMod val="50000"/>
                  </a:schemeClr>
                </a:solidFill>
                <a:latin typeface="Arial" panose="020B0604020202020204" pitchFamily="34" charset="0"/>
                <a:cs typeface="Arial" panose="020B0604020202020204" pitchFamily="34" charset="0"/>
              </a:rPr>
              <a:t>adapt to their changing physical abilities</a:t>
            </a:r>
          </a:p>
          <a:p>
            <a:pPr marL="171450" indent="-171450" eaLnBrk="1" hangingPunct="1">
              <a:spcAft>
                <a:spcPct val="0"/>
              </a:spcAft>
              <a:buClr>
                <a:srgbClr val="10416A"/>
              </a:buCl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marL="342900" indent="-342900" eaLnBrk="1" hangingPunct="1">
              <a:spcAft>
                <a:spcPct val="0"/>
              </a:spcAft>
              <a:buClr>
                <a:srgbClr val="10416A"/>
              </a:buClr>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They are throwing a wrench into the retirement housing market.  Rejecting cookie-cutter retirement communities &amp; condominiums of days past, </a:t>
            </a:r>
            <a:r>
              <a:rPr lang="en-US" sz="2000" b="1" i="1" dirty="0" smtClean="0">
                <a:solidFill>
                  <a:schemeClr val="accent6">
                    <a:lumMod val="50000"/>
                  </a:schemeClr>
                </a:solidFill>
                <a:latin typeface="Arial" panose="020B0604020202020204" pitchFamily="34" charset="0"/>
                <a:cs typeface="Arial" panose="020B0604020202020204" pitchFamily="34" charset="0"/>
              </a:rPr>
              <a:t>they are looking for new forms of affinity living &amp; aging-in-place strategies</a:t>
            </a:r>
          </a:p>
          <a:p>
            <a:pPr marL="171450" indent="-171450" eaLnBrk="1" hangingPunct="1">
              <a:spcAft>
                <a:spcPct val="0"/>
              </a:spcAft>
              <a:buClr>
                <a:srgbClr val="10416A"/>
              </a:buClr>
              <a:buFont typeface="Wingdings" panose="05000000000000000000" pitchFamily="2" charset="2"/>
              <a:buChar char="§"/>
            </a:pPr>
            <a:endParaRPr lang="en-US" sz="1200" dirty="0" smtClean="0">
              <a:latin typeface="Arial" panose="020B0604020202020204" pitchFamily="34" charset="0"/>
              <a:cs typeface="Arial" panose="020B0604020202020204" pitchFamily="34" charset="0"/>
            </a:endParaRPr>
          </a:p>
          <a:p>
            <a:pPr marL="342900" indent="-342900">
              <a:buClr>
                <a:srgbClr val="10416A"/>
              </a:buClr>
              <a:buFont typeface="Wingdings" panose="05000000000000000000" pitchFamily="2" charset="2"/>
              <a:buChar char="§"/>
            </a:pPr>
            <a:r>
              <a:rPr lang="en-US" sz="2000" b="1" i="1" dirty="0" smtClean="0">
                <a:solidFill>
                  <a:schemeClr val="accent6">
                    <a:lumMod val="50000"/>
                  </a:schemeClr>
                </a:solidFill>
                <a:latin typeface="Arial" panose="020B0604020202020204" pitchFamily="34" charset="0"/>
                <a:cs typeface="Arial" panose="020B0604020202020204" pitchFamily="34" charset="0"/>
              </a:rPr>
              <a:t>Jewel Box Homes </a:t>
            </a:r>
            <a:r>
              <a:rPr lang="en-US" sz="2000" dirty="0" smtClean="0">
                <a:solidFill>
                  <a:schemeClr val="accent6">
                    <a:lumMod val="50000"/>
                  </a:schemeClr>
                </a:solidFill>
                <a:latin typeface="Arial" panose="020B0604020202020204" pitchFamily="34" charset="0"/>
                <a:cs typeface="Arial" panose="020B0604020202020204" pitchFamily="34" charset="0"/>
              </a:rPr>
              <a:t>– </a:t>
            </a:r>
            <a:r>
              <a:rPr lang="en-US" sz="2000" b="1" i="1" dirty="0" smtClean="0">
                <a:solidFill>
                  <a:schemeClr val="accent6">
                    <a:lumMod val="50000"/>
                  </a:schemeClr>
                </a:solidFill>
                <a:latin typeface="Arial" panose="020B0604020202020204" pitchFamily="34" charset="0"/>
                <a:cs typeface="Arial" panose="020B0604020202020204" pitchFamily="34" charset="0"/>
              </a:rPr>
              <a:t>full amenity homes built on a smaller scale (23%), </a:t>
            </a:r>
            <a:r>
              <a:rPr lang="en-US" sz="2000" dirty="0" smtClean="0">
                <a:latin typeface="Arial" panose="020B0604020202020204" pitchFamily="34" charset="0"/>
                <a:cs typeface="Arial" panose="020B0604020202020204" pitchFamily="34" charset="0"/>
              </a:rPr>
              <a:t>confined to a single story.  Downsizing is proving to be an upscale activity</a:t>
            </a:r>
          </a:p>
          <a:p>
            <a:pPr marL="171450" indent="-171450">
              <a:buClr>
                <a:srgbClr val="10416A"/>
              </a:buCl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marL="342900" indent="-342900">
              <a:buClr>
                <a:srgbClr val="10416A"/>
              </a:buClr>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44% of Boomers who move or consider moving from their old Empty Nest </a:t>
            </a:r>
            <a:r>
              <a:rPr lang="en-US" sz="2000" b="1" i="1" dirty="0" smtClean="0">
                <a:solidFill>
                  <a:schemeClr val="accent6">
                    <a:lumMod val="50000"/>
                  </a:schemeClr>
                </a:solidFill>
                <a:latin typeface="Arial" panose="020B0604020202020204" pitchFamily="34" charset="0"/>
                <a:cs typeface="Arial" panose="020B0604020202020204" pitchFamily="34" charset="0"/>
              </a:rPr>
              <a:t>want a house that requires less maintenance (62%).  </a:t>
            </a:r>
            <a:r>
              <a:rPr lang="en-US" sz="2000" dirty="0" smtClean="0">
                <a:latin typeface="Arial" panose="020B0604020202020204" pitchFamily="34" charset="0"/>
                <a:cs typeface="Arial" panose="020B0604020202020204" pitchFamily="34" charset="0"/>
              </a:rPr>
              <a:t>Maintenance will be a paramount issue in choosing a home</a:t>
            </a:r>
          </a:p>
          <a:p>
            <a:pPr>
              <a:buClr>
                <a:srgbClr val="10416A"/>
              </a:buClr>
            </a:pPr>
            <a:r>
              <a:rPr lang="en-US" sz="2000" dirty="0" smtClean="0">
                <a:solidFill>
                  <a:srgbClr val="000000"/>
                </a:solidFill>
                <a:latin typeface="Arial" panose="020B0604020202020204" pitchFamily="34" charset="0"/>
                <a:cs typeface="Arial" panose="020B0604020202020204" pitchFamily="34" charset="0"/>
              </a:rPr>
              <a:t> </a:t>
            </a:r>
            <a:endParaRPr lang="en-US" sz="1200" dirty="0" smtClean="0">
              <a:solidFill>
                <a:srgbClr val="000000"/>
              </a:solidFill>
              <a:latin typeface="Arial" panose="020B0604020202020204" pitchFamily="34" charset="0"/>
              <a:cs typeface="Arial" panose="020B0604020202020204" pitchFamily="34" charset="0"/>
            </a:endParaRPr>
          </a:p>
          <a:p>
            <a:pPr marL="285750" indent="-285750" algn="r">
              <a:buClr>
                <a:srgbClr val="10416A"/>
              </a:buClr>
              <a:buFont typeface="Wingdings" panose="05000000000000000000" pitchFamily="2" charset="2"/>
              <a:buChar char="§"/>
            </a:pPr>
            <a:r>
              <a:rPr lang="en-US" dirty="0" smtClean="0">
                <a:latin typeface="Arial" panose="020B0604020202020204" pitchFamily="34" charset="0"/>
                <a:cs typeface="Arial" panose="020B0604020202020204" pitchFamily="34" charset="0"/>
              </a:rPr>
              <a:t>Source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EscapeHomes.com, www.agelessons.com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301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1" y="5096378"/>
            <a:ext cx="5372100" cy="1292662"/>
          </a:xfrm>
          <a:prstGeom prst="rect">
            <a:avLst/>
          </a:prstGeom>
        </p:spPr>
        <p:txBody>
          <a:bodyPr wrap="square" rtlCol="0">
            <a:spAutoFit/>
          </a:bodyPr>
          <a:lstStyle/>
          <a:p>
            <a:pPr algn="ctr"/>
            <a:r>
              <a:rPr lang="en-US" sz="2600" i="1" dirty="0">
                <a:solidFill>
                  <a:srgbClr val="10416A"/>
                </a:solidFill>
                <a:latin typeface="Arial" panose="020B0604020202020204" pitchFamily="34" charset="0"/>
                <a:cs typeface="Arial" panose="020B0604020202020204" pitchFamily="34" charset="0"/>
              </a:rPr>
              <a:t>We are the 55+ Crowd</a:t>
            </a:r>
          </a:p>
          <a:p>
            <a:pPr algn="ctr"/>
            <a:r>
              <a:rPr lang="en-US" sz="2600" i="1" dirty="0">
                <a:solidFill>
                  <a:srgbClr val="10416A"/>
                </a:solidFill>
                <a:latin typeface="Arial" panose="020B0604020202020204" pitchFamily="34" charset="0"/>
                <a:cs typeface="Arial" panose="020B0604020202020204" pitchFamily="34" charset="0"/>
              </a:rPr>
              <a:t>Defining what it means to get old, we are pioneers of a new paradigm</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133" y="932602"/>
            <a:ext cx="5796742" cy="370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Image result for baby boomers bicycl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6585" y="932603"/>
            <a:ext cx="5460712" cy="368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320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812800" y="483992"/>
            <a:ext cx="10807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eaLnBrk="1" hangingPunct="1">
              <a:spcAft>
                <a:spcPct val="0"/>
              </a:spcAft>
              <a:buFontTx/>
              <a:buNone/>
            </a:pPr>
            <a:r>
              <a:rPr lang="en-US" sz="3200" b="1" dirty="0" smtClean="0">
                <a:solidFill>
                  <a:srgbClr val="10416A"/>
                </a:solidFill>
                <a:latin typeface="Arial" panose="020B0604020202020204" pitchFamily="34" charset="0"/>
                <a:cs typeface="Arial" panose="020B0604020202020204" pitchFamily="34" charset="0"/>
              </a:rPr>
              <a:t>BABY BOOMERS – Pioneers Of A New Paradigm</a:t>
            </a:r>
            <a:endParaRPr lang="en-US" sz="3200" b="1" i="1" dirty="0">
              <a:solidFill>
                <a:srgbClr val="10416A"/>
              </a:solidFill>
              <a:latin typeface="Arial" panose="020B0604020202020204" pitchFamily="34" charset="0"/>
              <a:cs typeface="Arial" panose="020B0604020202020204" pitchFamily="34" charset="0"/>
            </a:endParaRPr>
          </a:p>
        </p:txBody>
      </p:sp>
      <p:sp>
        <p:nvSpPr>
          <p:cNvPr id="7" name="TextBox 6"/>
          <p:cNvSpPr txBox="1"/>
          <p:nvPr/>
        </p:nvSpPr>
        <p:spPr bwMode="auto">
          <a:xfrm>
            <a:off x="1473200" y="1667941"/>
            <a:ext cx="9486899"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spcAft>
                <a:spcPct val="0"/>
              </a:spcAft>
              <a:buClr>
                <a:srgbClr val="10416A"/>
              </a:buClr>
              <a:buSzPct val="100000"/>
              <a:buFont typeface="Wingdings" panose="05000000000000000000" pitchFamily="2" charset="2"/>
              <a:buChar char="§"/>
            </a:pPr>
            <a:r>
              <a:rPr lang="en-US" sz="2000" dirty="0" smtClean="0">
                <a:solidFill>
                  <a:srgbClr val="5F574F"/>
                </a:solidFill>
                <a:latin typeface="Arial" panose="020B0604020202020204" pitchFamily="34" charset="0"/>
                <a:cs typeface="Arial" panose="020B0604020202020204" pitchFamily="34" charset="0"/>
              </a:rPr>
              <a:t>In the 60’s, they created the youth movement, in the 70’s, the culture of excess, and in the 80’s, they were the “Yuppies”. </a:t>
            </a:r>
            <a:r>
              <a:rPr lang="en-US" sz="2000" b="1" i="1" dirty="0" smtClean="0">
                <a:solidFill>
                  <a:srgbClr val="C00000"/>
                </a:solidFill>
                <a:latin typeface="Arial" panose="020B0604020202020204" pitchFamily="34" charset="0"/>
                <a:cs typeface="Arial" panose="020B0604020202020204" pitchFamily="34" charset="0"/>
              </a:rPr>
              <a:t>Woodstock, the Vietnam War &amp; John F. Kennedy’s assassination were all part of their youth</a:t>
            </a:r>
          </a:p>
          <a:p>
            <a:pPr marL="342900" indent="-342900" eaLnBrk="1" hangingPunct="1">
              <a:spcAft>
                <a:spcPct val="0"/>
              </a:spcAft>
              <a:buClr>
                <a:srgbClr val="10416A"/>
              </a:buClr>
              <a:buSzPct val="10000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eaLnBrk="1" hangingPunct="1">
              <a:spcAft>
                <a:spcPct val="0"/>
              </a:spcAft>
              <a:buClr>
                <a:srgbClr val="10416A"/>
              </a:buClr>
              <a:buSzPct val="100000"/>
              <a:buFont typeface="Wingdings" panose="05000000000000000000" pitchFamily="2" charset="2"/>
              <a:buChar char="§"/>
            </a:pPr>
            <a:r>
              <a:rPr lang="en-US" sz="2000" dirty="0" smtClean="0">
                <a:solidFill>
                  <a:srgbClr val="5F574F"/>
                </a:solidFill>
                <a:latin typeface="Arial" panose="020B0604020202020204" pitchFamily="34" charset="0"/>
                <a:cs typeface="Arial" panose="020B0604020202020204" pitchFamily="34" charset="0"/>
              </a:rPr>
              <a:t>They are </a:t>
            </a:r>
            <a:r>
              <a:rPr lang="en-US" sz="2000" b="1" i="1" dirty="0" smtClean="0">
                <a:solidFill>
                  <a:srgbClr val="C00000"/>
                </a:solidFill>
                <a:latin typeface="Arial" panose="020B0604020202020204" pitchFamily="34" charset="0"/>
                <a:cs typeface="Arial" panose="020B0604020202020204" pitchFamily="34" charset="0"/>
              </a:rPr>
              <a:t>the first generation to envision a phased retirement of working longer, retiring later, and even working part-time in retirement </a:t>
            </a:r>
            <a:r>
              <a:rPr lang="en-US" sz="2000" dirty="0" smtClean="0">
                <a:solidFill>
                  <a:srgbClr val="5F574F"/>
                </a:solidFill>
                <a:latin typeface="Arial" panose="020B0604020202020204" pitchFamily="34" charset="0"/>
                <a:cs typeface="Arial" panose="020B0604020202020204" pitchFamily="34" charset="0"/>
              </a:rPr>
              <a:t>– versus the old school “gold watch” retirement</a:t>
            </a:r>
          </a:p>
          <a:p>
            <a:pPr marL="285750" indent="-285750" eaLnBrk="1" hangingPunct="1">
              <a:spcAft>
                <a:spcPct val="0"/>
              </a:spcAft>
              <a:buClr>
                <a:srgbClr val="10416A"/>
              </a:buClr>
              <a:buSzPct val="10000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342900" indent="-342900" eaLnBrk="1" hangingPunct="1">
              <a:spcAft>
                <a:spcPct val="0"/>
              </a:spcAft>
              <a:buClr>
                <a:srgbClr val="10416A"/>
              </a:buClr>
              <a:buSzPct val="100000"/>
              <a:buFont typeface="Wingdings" panose="05000000000000000000" pitchFamily="2" charset="2"/>
              <a:buChar char="§"/>
            </a:pPr>
            <a:r>
              <a:rPr lang="en-US" sz="2000" dirty="0" smtClean="0">
                <a:solidFill>
                  <a:srgbClr val="5F574F"/>
                </a:solidFill>
                <a:latin typeface="Arial" panose="020B0604020202020204" pitchFamily="34" charset="0"/>
                <a:cs typeface="Arial" panose="020B0604020202020204" pitchFamily="34" charset="0"/>
              </a:rPr>
              <a:t>They have driven lifestyle changes for decades, and are now </a:t>
            </a:r>
            <a:r>
              <a:rPr lang="en-US" sz="2000" b="1" i="1" dirty="0" smtClean="0">
                <a:solidFill>
                  <a:srgbClr val="C00000"/>
                </a:solidFill>
                <a:latin typeface="Arial" panose="020B0604020202020204" pitchFamily="34" charset="0"/>
                <a:cs typeface="Arial" panose="020B0604020202020204" pitchFamily="34" charset="0"/>
              </a:rPr>
              <a:t>turning retirement communities into places where they can keep the party going</a:t>
            </a:r>
          </a:p>
          <a:p>
            <a:pPr marL="285750" indent="-285750" eaLnBrk="1" hangingPunct="1">
              <a:spcAft>
                <a:spcPct val="0"/>
              </a:spcAft>
              <a:buClr>
                <a:srgbClr val="10416A"/>
              </a:buClr>
              <a:buSzPct val="100000"/>
              <a:buFont typeface="Wingdings" panose="05000000000000000000" pitchFamily="2" charset="2"/>
              <a:buChar char="§"/>
            </a:pPr>
            <a:endParaRPr lang="en-US" sz="1600" b="1" dirty="0">
              <a:latin typeface="Arial" panose="020B0604020202020204" pitchFamily="34" charset="0"/>
              <a:cs typeface="Arial" panose="020B0604020202020204" pitchFamily="34" charset="0"/>
            </a:endParaRPr>
          </a:p>
          <a:p>
            <a:pPr marL="342900" indent="-342900" eaLnBrk="1" hangingPunct="1">
              <a:spcAft>
                <a:spcPct val="0"/>
              </a:spcAft>
              <a:buClr>
                <a:srgbClr val="10416A"/>
              </a:buClr>
              <a:buSzPct val="100000"/>
              <a:buFont typeface="Wingdings" panose="05000000000000000000" pitchFamily="2" charset="2"/>
              <a:buChar char="§"/>
            </a:pPr>
            <a:r>
              <a:rPr lang="en-US" sz="2000" b="1" i="1" dirty="0" smtClean="0">
                <a:solidFill>
                  <a:srgbClr val="C00000"/>
                </a:solidFill>
                <a:latin typeface="Arial" panose="020B0604020202020204" pitchFamily="34" charset="0"/>
                <a:cs typeface="Arial" panose="020B0604020202020204" pitchFamily="34" charset="0"/>
              </a:rPr>
              <a:t>Baby Boomers will be the architects of making this new paradigm a reality for generations to follow</a:t>
            </a:r>
            <a:endParaRPr lang="en-US" sz="2000" i="1" dirty="0" smtClean="0">
              <a:solidFill>
                <a:srgbClr val="C00000"/>
              </a:solidFill>
              <a:latin typeface="Arial" panose="020B0604020202020204" pitchFamily="34" charset="0"/>
              <a:cs typeface="Arial" panose="020B0604020202020204" pitchFamily="34" charset="0"/>
            </a:endParaRPr>
          </a:p>
          <a:p>
            <a:pPr marL="285750" indent="-285750" eaLnBrk="1" hangingPunct="1">
              <a:spcAft>
                <a:spcPct val="0"/>
              </a:spcAft>
              <a:buClr>
                <a:srgbClr val="10416A"/>
              </a:buClr>
              <a:buSzPct val="10000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lgn="r" eaLnBrk="1" hangingPunct="1">
              <a:spcAft>
                <a:spcPct val="0"/>
              </a:spcAft>
              <a:buClr>
                <a:srgbClr val="10416A"/>
              </a:buClr>
              <a:buSzPct val="100000"/>
              <a:buFont typeface="Wingdings" panose="05000000000000000000" pitchFamily="2" charset="2"/>
              <a:buChar char="§"/>
            </a:pPr>
            <a:r>
              <a:rPr lang="en-US" i="1" dirty="0" smtClean="0">
                <a:latin typeface="Arial" panose="020B0604020202020204" pitchFamily="34" charset="0"/>
                <a:cs typeface="Arial" panose="020B0604020202020204" pitchFamily="34" charset="0"/>
              </a:rPr>
              <a:t>Source: Transamerica Center for Retirement Studies</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237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ctr" fontAlgn="auto">
          <a:spcAft>
            <a:spcPts val="0"/>
          </a:spcAft>
          <a:defRPr sz="36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7">
      <a:dk1>
        <a:srgbClr val="000000"/>
      </a:dk1>
      <a:lt1>
        <a:srgbClr val="FFFFFF"/>
      </a:lt1>
      <a:dk2>
        <a:srgbClr val="003C71"/>
      </a:dk2>
      <a:lt2>
        <a:srgbClr val="EEECE1"/>
      </a:lt2>
      <a:accent1>
        <a:srgbClr val="C33B3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eaLnBrk="1" hangingPunct="1">
          <a:spcAft>
            <a:spcPct val="0"/>
          </a:spcAft>
          <a:buFontTx/>
          <a:buNone/>
          <a:defRPr sz="2000" b="1" dirty="0">
            <a:solidFill>
              <a:srgbClr val="D46128"/>
            </a:solidFill>
          </a:defRPr>
        </a:defPPr>
      </a:lstStyle>
    </a:txDef>
  </a:objectDefaults>
  <a:extraClrSchemeLst/>
</a:theme>
</file>

<file path=ppt/theme/theme3.xml><?xml version="1.0" encoding="utf-8"?>
<a:theme xmlns:a="http://schemas.openxmlformats.org/drawingml/2006/main" name="2_Office Theme">
  <a:themeElements>
    <a:clrScheme name="Custom 7">
      <a:dk1>
        <a:srgbClr val="000000"/>
      </a:dk1>
      <a:lt1>
        <a:srgbClr val="FFFFFF"/>
      </a:lt1>
      <a:dk2>
        <a:srgbClr val="003C71"/>
      </a:dk2>
      <a:lt2>
        <a:srgbClr val="EEECE1"/>
      </a:lt2>
      <a:accent1>
        <a:srgbClr val="C33B3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eaLnBrk="1" hangingPunct="1">
          <a:spcAft>
            <a:spcPct val="0"/>
          </a:spcAft>
          <a:buFontTx/>
          <a:buNone/>
          <a:defRPr sz="2000" b="1" dirty="0">
            <a:solidFill>
              <a:srgbClr val="D46128"/>
            </a:solidFill>
          </a:defRPr>
        </a:defPPr>
      </a:lstStyle>
    </a:txDef>
  </a:objectDefaults>
  <a:extraClrSchemeLst/>
</a:theme>
</file>

<file path=ppt/theme/theme4.xml><?xml version="1.0" encoding="utf-8"?>
<a:theme xmlns:a="http://schemas.openxmlformats.org/drawingml/2006/main" name="3_Office Theme">
  <a:themeElements>
    <a:clrScheme name="Custom 7">
      <a:dk1>
        <a:srgbClr val="000000"/>
      </a:dk1>
      <a:lt1>
        <a:srgbClr val="FFFFFF"/>
      </a:lt1>
      <a:dk2>
        <a:srgbClr val="003C71"/>
      </a:dk2>
      <a:lt2>
        <a:srgbClr val="EEECE1"/>
      </a:lt2>
      <a:accent1>
        <a:srgbClr val="C33B3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eaLnBrk="1" hangingPunct="1">
          <a:spcAft>
            <a:spcPct val="0"/>
          </a:spcAft>
          <a:buFontTx/>
          <a:buNone/>
          <a:defRPr sz="2000" b="1" dirty="0">
            <a:solidFill>
              <a:srgbClr val="D46128"/>
            </a:solidFill>
          </a:defRPr>
        </a:defPPr>
      </a:lstStyle>
    </a:txDef>
  </a:objectDefaults>
  <a:extraClrSchemeLst/>
</a:theme>
</file>

<file path=ppt/theme/theme5.xml><?xml version="1.0" encoding="utf-8"?>
<a:theme xmlns:a="http://schemas.openxmlformats.org/drawingml/2006/main" name="DAHLIN-General-Presentation-Theme">
  <a:themeElements>
    <a:clrScheme name="DAHLIN Colors">
      <a:dk1>
        <a:srgbClr val="5F574F"/>
      </a:dk1>
      <a:lt1>
        <a:sysClr val="window" lastClr="FFFFFF"/>
      </a:lt1>
      <a:dk2>
        <a:srgbClr val="FFCB00"/>
      </a:dk2>
      <a:lt2>
        <a:srgbClr val="ABA48F"/>
      </a:lt2>
      <a:accent1>
        <a:srgbClr val="7977C2"/>
      </a:accent1>
      <a:accent2>
        <a:srgbClr val="575195"/>
      </a:accent2>
      <a:accent3>
        <a:srgbClr val="014054"/>
      </a:accent3>
      <a:accent4>
        <a:srgbClr val="00AEEF"/>
      </a:accent4>
      <a:accent5>
        <a:srgbClr val="BED600"/>
      </a:accent5>
      <a:accent6>
        <a:srgbClr val="FF5113"/>
      </a:accent6>
      <a:hlink>
        <a:srgbClr val="0563C1"/>
      </a:hlink>
      <a:folHlink>
        <a:srgbClr val="954F72"/>
      </a:folHlink>
    </a:clrScheme>
    <a:fontScheme name="DAHLIN Primary Typeface - NewsGoth">
      <a:majorFont>
        <a:latin typeface="NewsGoth BT"/>
        <a:ea typeface=""/>
        <a:cs typeface=""/>
      </a:majorFont>
      <a:minorFont>
        <a:latin typeface="NewsGoth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HLIN-General-Presentation-Theme" id="{10FC0615-DBA2-4A89-8301-533D7C8B4DB6}" vid="{F2FF23BE-3AAB-43A9-A15E-5F751076731E}"/>
    </a:ext>
  </a:extLst>
</a:theme>
</file>

<file path=ppt/theme/theme6.xml><?xml version="1.0" encoding="utf-8"?>
<a:theme xmlns:a="http://schemas.openxmlformats.org/drawingml/2006/main" name="1_DAHLIN-General-Presentation-Theme">
  <a:themeElements>
    <a:clrScheme name="DAHLIN Colors">
      <a:dk1>
        <a:srgbClr val="5F574F"/>
      </a:dk1>
      <a:lt1>
        <a:sysClr val="window" lastClr="FFFFFF"/>
      </a:lt1>
      <a:dk2>
        <a:srgbClr val="FFCB00"/>
      </a:dk2>
      <a:lt2>
        <a:srgbClr val="ABA48F"/>
      </a:lt2>
      <a:accent1>
        <a:srgbClr val="7977C2"/>
      </a:accent1>
      <a:accent2>
        <a:srgbClr val="575195"/>
      </a:accent2>
      <a:accent3>
        <a:srgbClr val="014054"/>
      </a:accent3>
      <a:accent4>
        <a:srgbClr val="00AEEF"/>
      </a:accent4>
      <a:accent5>
        <a:srgbClr val="BED600"/>
      </a:accent5>
      <a:accent6>
        <a:srgbClr val="FF5113"/>
      </a:accent6>
      <a:hlink>
        <a:srgbClr val="0563C1"/>
      </a:hlink>
      <a:folHlink>
        <a:srgbClr val="954F72"/>
      </a:folHlink>
    </a:clrScheme>
    <a:fontScheme name="DAHLIN Primary Typeface - NewsGoth">
      <a:majorFont>
        <a:latin typeface="NewsGoth BT"/>
        <a:ea typeface=""/>
        <a:cs typeface=""/>
      </a:majorFont>
      <a:minorFont>
        <a:latin typeface="NewsGoth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HLIN-General-Presentation-Theme" id="{10FC0615-DBA2-4A89-8301-533D7C8B4DB6}" vid="{F2FF23BE-3AAB-43A9-A15E-5F751076731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3238</TotalTime>
  <Words>2901</Words>
  <Application>Microsoft Office PowerPoint</Application>
  <PresentationFormat>Widescreen</PresentationFormat>
  <Paragraphs>420</Paragraphs>
  <Slides>79</Slides>
  <Notes>29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79</vt:i4>
      </vt:variant>
    </vt:vector>
  </HeadingPairs>
  <TitlesOfParts>
    <vt:vector size="96" baseType="lpstr">
      <vt:lpstr>ＭＳ Ｐゴシック</vt:lpstr>
      <vt:lpstr>Arial</vt:lpstr>
      <vt:lpstr>Bradley Hand ITC</vt:lpstr>
      <vt:lpstr>Calibri</vt:lpstr>
      <vt:lpstr>Calibri Light</vt:lpstr>
      <vt:lpstr>Gill Sans MT Condensed</vt:lpstr>
      <vt:lpstr>NewsGoth BT</vt:lpstr>
      <vt:lpstr>NewsGoth Cn BT</vt:lpstr>
      <vt:lpstr>Tahoma</vt:lpstr>
      <vt:lpstr>Times New Roman</vt:lpstr>
      <vt:lpstr>Wingdings</vt:lpstr>
      <vt:lpstr>1_Custom Design</vt:lpstr>
      <vt:lpstr>1_Office Theme</vt:lpstr>
      <vt:lpstr>2_Office Theme</vt:lpstr>
      <vt:lpstr>3_Office Theme</vt:lpstr>
      <vt:lpstr>DAHLIN-General-Presentation-Theme</vt:lpstr>
      <vt:lpstr>1_DAHLIN-General-Presentation-Theme</vt:lpstr>
      <vt:lpstr>Adapting Existing Plans to Entice Today’s Evolving 55+ Buyers</vt:lpstr>
      <vt:lpstr>PowerPoint Presentation</vt:lpstr>
      <vt:lpstr>Session Description</vt:lpstr>
      <vt:lpstr>Session Learning Outcomes</vt:lpstr>
      <vt:lpstr>NOT THE SAME 55+ Active, Eclectic, Family</vt:lpstr>
      <vt:lpstr>PowerPoint Presentation</vt:lpstr>
      <vt:lpstr>American Institute of Architects (AIA)  Continuing Professional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40 – Town Of Los Gatos</vt:lpstr>
      <vt:lpstr>North 40 – Commercial And Park/Gardens</vt:lpstr>
      <vt:lpstr>North 40 – Garden Cluster</vt:lpstr>
      <vt:lpstr>North 40 – Garden Cluster – Flat Plan</vt:lpstr>
      <vt:lpstr>North 40 – Townhome Cluster</vt:lpstr>
      <vt:lpstr>North 40 – Townhome Cluster – Flat Plan</vt:lpstr>
      <vt:lpstr>North 40 – Unique Interiors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Esencia At Rancho Mission Viejo</vt:lpstr>
      <vt:lpstr>La Floresta Multigenerational Community</vt:lpstr>
      <vt:lpstr>La Floresta Community</vt:lpstr>
      <vt:lpstr>La Floresta Community</vt:lpstr>
      <vt:lpstr>Solana At La Floresta – Prado Plan</vt:lpstr>
      <vt:lpstr>PowerPoint Presentation</vt:lpstr>
      <vt:lpstr>Solana At La Floresta – Seville Plan </vt:lpstr>
      <vt:lpstr>Agave At La Floresta  </vt:lpstr>
      <vt:lpstr>Agave At La Floresta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THE SAME 55+ Active, Eclectic, Family</vt:lpstr>
      <vt:lpstr>PowerPoint Presentation</vt:lpstr>
      <vt:lpstr>PowerPoint Presentation</vt:lpstr>
      <vt:lpstr>PowerPoint Presentation</vt:lpstr>
      <vt:lpstr>PowerPoint Presentation</vt:lpstr>
    </vt:vector>
  </TitlesOfParts>
  <Company>Dahlin Group,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Colette Gonsalves</dc:creator>
  <cp:lastModifiedBy>John Thatch</cp:lastModifiedBy>
  <cp:revision>213</cp:revision>
  <cp:lastPrinted>2018-01-02T16:22:32Z</cp:lastPrinted>
  <dcterms:created xsi:type="dcterms:W3CDTF">2017-11-16T17:57:54Z</dcterms:created>
  <dcterms:modified xsi:type="dcterms:W3CDTF">2018-01-08T21:04:06Z</dcterms:modified>
</cp:coreProperties>
</file>